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6"/>
  </p:notesMasterIdLst>
  <p:sldIdLst>
    <p:sldId id="288" r:id="rId2"/>
    <p:sldId id="275" r:id="rId3"/>
    <p:sldId id="277" r:id="rId4"/>
    <p:sldId id="279" r:id="rId5"/>
    <p:sldId id="280" r:id="rId6"/>
    <p:sldId id="281" r:id="rId7"/>
    <p:sldId id="282" r:id="rId8"/>
    <p:sldId id="283" r:id="rId9"/>
    <p:sldId id="284" r:id="rId10"/>
    <p:sldId id="285" r:id="rId11"/>
    <p:sldId id="289" r:id="rId12"/>
    <p:sldId id="290" r:id="rId13"/>
    <p:sldId id="291" r:id="rId14"/>
    <p:sldId id="292" r:id="rId15"/>
    <p:sldId id="293" r:id="rId16"/>
    <p:sldId id="294" r:id="rId17"/>
    <p:sldId id="295" r:id="rId18"/>
    <p:sldId id="296" r:id="rId19"/>
    <p:sldId id="297" r:id="rId20"/>
    <p:sldId id="298" r:id="rId21"/>
    <p:sldId id="299" r:id="rId22"/>
    <p:sldId id="300" r:id="rId23"/>
    <p:sldId id="302" r:id="rId24"/>
    <p:sldId id="287" r:id="rId25"/>
  </p:sldIdLst>
  <p:sldSz cx="12192000" cy="6858000"/>
  <p:notesSz cx="6858000" cy="9144000"/>
  <p:embeddedFontLst>
    <p:embeddedFont>
      <p:font typeface="Calibri" pitchFamily="34" charset="0"/>
      <p:regular r:id="rId27"/>
      <p:bold r:id="rId28"/>
      <p:italic r:id="rId29"/>
      <p:boldItalic r:id="rId30"/>
    </p:embeddedFont>
    <p:embeddedFont>
      <p:font typeface="Bell MT" pitchFamily="18" charset="0"/>
      <p:regular r:id="rId31"/>
      <p:bold r:id="rId32"/>
      <p:italic r:id="rId33"/>
    </p:embeddedFont>
    <p:embeddedFont>
      <p:font typeface="Mangal" pitchFamily="18" charset="0"/>
      <p:regular r:id="rId34"/>
      <p:bold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890" userDrawn="1">
          <p15:clr>
            <a:srgbClr val="A4A3A4"/>
          </p15:clr>
        </p15:guide>
        <p15:guide id="2" pos="370" userDrawn="1">
          <p15:clr>
            <a:srgbClr val="A4A3A4"/>
          </p15:clr>
        </p15:guide>
        <p15:guide id="3" pos="7310" userDrawn="1">
          <p15:clr>
            <a:srgbClr val="A4A3A4"/>
          </p15:clr>
        </p15:guide>
        <p15:guide id="4" orient="horz" pos="5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showGuides="1">
      <p:cViewPr>
        <p:scale>
          <a:sx n="62" d="100"/>
          <a:sy n="62" d="100"/>
        </p:scale>
        <p:origin x="-798" y="-432"/>
      </p:cViewPr>
      <p:guideLst>
        <p:guide orient="horz" pos="890"/>
        <p:guide orient="horz" pos="572"/>
        <p:guide pos="370"/>
        <p:guide pos="731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s>
</file>

<file path=ppt/media/image1.jpeg>
</file>

<file path=ppt/media/image10.png>
</file>

<file path=ppt/media/image11.jpeg>
</file>

<file path=ppt/media/image12.jpeg>
</file>

<file path=ppt/media/image13.jpeg>
</file>

<file path=ppt/media/image14.png>
</file>

<file path=ppt/media/image15.jpeg>
</file>

<file path=ppt/media/image16.jpeg>
</file>

<file path=ppt/media/image2.jpeg>
</file>

<file path=ppt/media/image3.jpeg>
</file>

<file path=ppt/media/image4.jpeg>
</file>

<file path=ppt/media/image5.jpe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DEAAC78-8F30-4C36-9A40-63403D9EC7FC}" type="datetimeFigureOut">
              <a:rPr lang="en-IN" smtClean="0"/>
              <a:t>20-12-2018</a:t>
            </a:fld>
            <a:endParaRPr lang="en-IN"/>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FD1F67F-E11D-499B-9E71-C46F9A9C8FAE}" type="slidenum">
              <a:rPr lang="en-IN" smtClean="0"/>
              <a:t>‹#›</a:t>
            </a:fld>
            <a:endParaRPr lang="en-IN"/>
          </a:p>
        </p:txBody>
      </p:sp>
    </p:spTree>
    <p:extLst>
      <p:ext uri="{BB962C8B-B14F-4D97-AF65-F5344CB8AC3E}">
        <p14:creationId xmlns:p14="http://schemas.microsoft.com/office/powerpoint/2010/main" val="2446930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D00658-99F1-43B7-941A-FB62E95497AC}" type="slidenum">
              <a:rPr lang="en-US" smtClean="0"/>
              <a:t>15</a:t>
            </a:fld>
            <a:endParaRPr lang="en-US"/>
          </a:p>
        </p:txBody>
      </p:sp>
    </p:spTree>
    <p:extLst>
      <p:ext uri="{BB962C8B-B14F-4D97-AF65-F5344CB8AC3E}">
        <p14:creationId xmlns:p14="http://schemas.microsoft.com/office/powerpoint/2010/main" val="782145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3D00658-99F1-43B7-941A-FB62E95497AC}" type="slidenum">
              <a:rPr lang="en-US" smtClean="0"/>
              <a:t>16</a:t>
            </a:fld>
            <a:endParaRPr lang="en-US"/>
          </a:p>
        </p:txBody>
      </p:sp>
    </p:spTree>
    <p:extLst>
      <p:ext uri="{BB962C8B-B14F-4D97-AF65-F5344CB8AC3E}">
        <p14:creationId xmlns:p14="http://schemas.microsoft.com/office/powerpoint/2010/main" val="66322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Normally 1ml tuberculin syringe comes with 0.5 inch of</a:t>
            </a:r>
            <a:r>
              <a:rPr lang="en-IN" baseline="0" dirty="0" smtClean="0"/>
              <a:t> </a:t>
            </a:r>
            <a:r>
              <a:rPr lang="en-IN" dirty="0" smtClean="0"/>
              <a:t>detachable needle</a:t>
            </a:r>
            <a:r>
              <a:rPr lang="en-IN" baseline="0" dirty="0" smtClean="0"/>
              <a:t> , hence it is advisable that separate  1 inch needle should be made available for their use in anaphylaxis kit.</a:t>
            </a:r>
            <a:endParaRPr lang="en-IN" dirty="0"/>
          </a:p>
        </p:txBody>
      </p:sp>
      <p:sp>
        <p:nvSpPr>
          <p:cNvPr id="4" name="Slide Number Placeholder 3"/>
          <p:cNvSpPr>
            <a:spLocks noGrp="1"/>
          </p:cNvSpPr>
          <p:nvPr>
            <p:ph type="sldNum" sz="quarter" idx="10"/>
          </p:nvPr>
        </p:nvSpPr>
        <p:spPr/>
        <p:txBody>
          <a:bodyPr/>
          <a:lstStyle/>
          <a:p>
            <a:fld id="{03D00658-99F1-43B7-941A-FB62E95497AC}" type="slidenum">
              <a:rPr lang="en-US" smtClean="0"/>
              <a:t>17</a:t>
            </a:fld>
            <a:endParaRPr lang="en-US" dirty="0"/>
          </a:p>
        </p:txBody>
      </p:sp>
    </p:spTree>
    <p:extLst>
      <p:ext uri="{BB962C8B-B14F-4D97-AF65-F5344CB8AC3E}">
        <p14:creationId xmlns:p14="http://schemas.microsoft.com/office/powerpoint/2010/main" val="3624865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122363"/>
            <a:ext cx="10515600" cy="1024489"/>
          </a:xfrm>
        </p:spPr>
        <p:txBody>
          <a:bodyPr anchor="b"/>
          <a:lstStyle>
            <a:lvl1pPr algn="ctr">
              <a:defRPr sz="6000" b="1">
                <a:solidFill>
                  <a:schemeClr val="accent2"/>
                </a:solidFill>
              </a:defRPr>
            </a:lvl1pPr>
          </a:lstStyle>
          <a:p>
            <a:r>
              <a:rPr lang="en-US" dirty="0" smtClean="0"/>
              <a:t>Click to edit Master title style</a:t>
            </a:r>
            <a:endParaRPr lang="en-IN" dirty="0"/>
          </a:p>
        </p:txBody>
      </p:sp>
      <p:sp>
        <p:nvSpPr>
          <p:cNvPr id="3" name="Subtitle 2"/>
          <p:cNvSpPr>
            <a:spLocks noGrp="1"/>
          </p:cNvSpPr>
          <p:nvPr>
            <p:ph type="subTitle" idx="1"/>
          </p:nvPr>
        </p:nvSpPr>
        <p:spPr>
          <a:xfrm>
            <a:off x="838200" y="2595839"/>
            <a:ext cx="105156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CE1EA875-351F-4078-8F5E-52A45486B411}" type="datetimeFigureOut">
              <a:rPr lang="en-IN" smtClean="0"/>
              <a:t>20-12-2018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1956496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E1EA875-351F-4078-8F5E-52A45486B411}" type="datetimeFigureOut">
              <a:rPr lang="en-IN" smtClean="0"/>
              <a:t>20-12-2018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2667692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E1EA875-351F-4078-8F5E-52A45486B411}" type="datetimeFigureOut">
              <a:rPr lang="en-IN" smtClean="0"/>
              <a:t>20-12-2018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2915241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CE1EA875-351F-4078-8F5E-52A45486B411}" type="datetimeFigureOut">
              <a:rPr lang="en-IN" smtClean="0"/>
              <a:t>20-12-2018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2995182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1EA875-351F-4078-8F5E-52A45486B411}" type="datetimeFigureOut">
              <a:rPr lang="en-IN" smtClean="0"/>
              <a:t>20-12-2018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699087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CE1EA875-351F-4078-8F5E-52A45486B411}" type="datetimeFigureOut">
              <a:rPr lang="en-IN" smtClean="0"/>
              <a:t>20-12-2018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1542597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CE1EA875-351F-4078-8F5E-52A45486B411}" type="datetimeFigureOut">
              <a:rPr lang="en-IN" smtClean="0"/>
              <a:t>20-12-2018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17757124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CE1EA875-351F-4078-8F5E-52A45486B411}" type="datetimeFigureOut">
              <a:rPr lang="en-IN" smtClean="0"/>
              <a:t>20-12-2018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1233632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1EA875-351F-4078-8F5E-52A45486B411}" type="datetimeFigureOut">
              <a:rPr lang="en-IN" smtClean="0"/>
              <a:t>20-12-2018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2283893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1EA875-351F-4078-8F5E-52A45486B411}" type="datetimeFigureOut">
              <a:rPr lang="en-IN" smtClean="0"/>
              <a:t>20-12-2018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1432798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1EA875-351F-4078-8F5E-52A45486B411}" type="datetimeFigureOut">
              <a:rPr lang="en-IN" smtClean="0"/>
              <a:t>20-12-2018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D60A1AF-2F5C-4D12-961F-726FD942F00A}" type="slidenum">
              <a:rPr lang="en-IN" smtClean="0"/>
              <a:t>‹#›</a:t>
            </a:fld>
            <a:endParaRPr lang="en-IN"/>
          </a:p>
        </p:txBody>
      </p:sp>
    </p:spTree>
    <p:extLst>
      <p:ext uri="{BB962C8B-B14F-4D97-AF65-F5344CB8AC3E}">
        <p14:creationId xmlns:p14="http://schemas.microsoft.com/office/powerpoint/2010/main" val="1017254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1EA875-351F-4078-8F5E-52A45486B411}" type="datetimeFigureOut">
              <a:rPr lang="en-IN" smtClean="0"/>
              <a:t>20-12-2018</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60A1AF-2F5C-4D12-961F-726FD942F00A}" type="slidenum">
              <a:rPr lang="en-IN" smtClean="0"/>
              <a:t>‹#›</a:t>
            </a:fld>
            <a:endParaRPr lang="en-IN"/>
          </a:p>
        </p:txBody>
      </p:sp>
      <p:pic>
        <p:nvPicPr>
          <p:cNvPr id="7" name="Picture 6"/>
          <p:cNvPicPr>
            <a:picLocks noChangeAspect="1"/>
          </p:cNvPicPr>
          <p:nvPr userDrawn="1"/>
        </p:nvPicPr>
        <p:blipFill>
          <a:blip r:embed="rId13" cstate="print">
            <a:clrChange>
              <a:clrFrom>
                <a:srgbClr val="FFFFFE"/>
              </a:clrFrom>
              <a:clrTo>
                <a:srgbClr val="FFFFFE">
                  <a:alpha val="0"/>
                </a:srgbClr>
              </a:clrTo>
            </a:clrChange>
            <a:extLst>
              <a:ext uri="{28A0092B-C50C-407E-A947-70E740481C1C}">
                <a14:useLocalDpi xmlns:a14="http://schemas.microsoft.com/office/drawing/2010/main" val="0"/>
              </a:ext>
            </a:extLst>
          </a:blip>
          <a:srcRect/>
          <a:stretch>
            <a:fillRect/>
          </a:stretch>
        </p:blipFill>
        <p:spPr bwMode="auto">
          <a:xfrm>
            <a:off x="10927440" y="6084888"/>
            <a:ext cx="883560" cy="63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933826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2.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8.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2" cstate="print">
            <a:extLst>
              <a:ext uri="{28A0092B-C50C-407E-A947-70E740481C1C}">
                <a14:useLocalDpi xmlns:a14="http://schemas.microsoft.com/office/drawing/2010/main" val="0"/>
              </a:ext>
            </a:extLst>
          </a:blip>
          <a:srcRect b="15370"/>
          <a:stretch/>
        </p:blipFill>
        <p:spPr>
          <a:xfrm>
            <a:off x="-2" y="-13448"/>
            <a:ext cx="12192001" cy="6878706"/>
          </a:xfrm>
          <a:prstGeom prst="rect">
            <a:avLst/>
          </a:prstGeom>
        </p:spPr>
      </p:pic>
      <p:sp>
        <p:nvSpPr>
          <p:cNvPr id="4" name="Rectangle 3"/>
          <p:cNvSpPr/>
          <p:nvPr/>
        </p:nvSpPr>
        <p:spPr>
          <a:xfrm>
            <a:off x="0" y="-13448"/>
            <a:ext cx="10959353" cy="6871447"/>
          </a:xfrm>
          <a:custGeom>
            <a:avLst/>
            <a:gdLst>
              <a:gd name="connsiteX0" fmla="*/ 0 w 10340788"/>
              <a:gd name="connsiteY0" fmla="*/ 0 h 6858000"/>
              <a:gd name="connsiteX1" fmla="*/ 10340788 w 10340788"/>
              <a:gd name="connsiteY1" fmla="*/ 0 h 6858000"/>
              <a:gd name="connsiteX2" fmla="*/ 10340788 w 10340788"/>
              <a:gd name="connsiteY2" fmla="*/ 6858000 h 6858000"/>
              <a:gd name="connsiteX3" fmla="*/ 0 w 10340788"/>
              <a:gd name="connsiteY3" fmla="*/ 6858000 h 6858000"/>
              <a:gd name="connsiteX4" fmla="*/ 0 w 10340788"/>
              <a:gd name="connsiteY4" fmla="*/ 0 h 6858000"/>
              <a:gd name="connsiteX0" fmla="*/ 0 w 10340788"/>
              <a:gd name="connsiteY0" fmla="*/ 0 h 6858000"/>
              <a:gd name="connsiteX1" fmla="*/ 10340788 w 10340788"/>
              <a:gd name="connsiteY1" fmla="*/ 0 h 6858000"/>
              <a:gd name="connsiteX2" fmla="*/ 10327341 w 10340788"/>
              <a:gd name="connsiteY2" fmla="*/ 3429000 h 6858000"/>
              <a:gd name="connsiteX3" fmla="*/ 10340788 w 10340788"/>
              <a:gd name="connsiteY3" fmla="*/ 6858000 h 6858000"/>
              <a:gd name="connsiteX4" fmla="*/ 0 w 10340788"/>
              <a:gd name="connsiteY4" fmla="*/ 6858000 h 6858000"/>
              <a:gd name="connsiteX5" fmla="*/ 0 w 10340788"/>
              <a:gd name="connsiteY5" fmla="*/ 0 h 6858000"/>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27353"/>
              <a:gd name="connsiteY0" fmla="*/ 13447 h 6871447"/>
              <a:gd name="connsiteX1" fmla="*/ 7826188 w 10327353"/>
              <a:gd name="connsiteY1" fmla="*/ 0 h 6871447"/>
              <a:gd name="connsiteX2" fmla="*/ 10327341 w 10327353"/>
              <a:gd name="connsiteY2" fmla="*/ 3442447 h 6871447"/>
              <a:gd name="connsiteX3" fmla="*/ 9090212 w 10327353"/>
              <a:gd name="connsiteY3" fmla="*/ 6831106 h 6871447"/>
              <a:gd name="connsiteX4" fmla="*/ 0 w 10327353"/>
              <a:gd name="connsiteY4" fmla="*/ 6871447 h 6871447"/>
              <a:gd name="connsiteX5" fmla="*/ 0 w 10327353"/>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90212 w 10327341"/>
              <a:gd name="connsiteY3" fmla="*/ 6831106 h 6871447"/>
              <a:gd name="connsiteX4" fmla="*/ 0 w 10327341"/>
              <a:gd name="connsiteY4" fmla="*/ 6871447 h 6871447"/>
              <a:gd name="connsiteX5" fmla="*/ 0 w 10327341"/>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59353" h="6871447">
                <a:moveTo>
                  <a:pt x="0" y="13447"/>
                </a:moveTo>
                <a:lnTo>
                  <a:pt x="9063318" y="0"/>
                </a:lnTo>
                <a:cubicBezTo>
                  <a:pt x="10242177" y="2003613"/>
                  <a:pt x="10089775" y="1734669"/>
                  <a:pt x="10959353" y="3429000"/>
                </a:cubicBezTo>
                <a:cubicBezTo>
                  <a:pt x="10157011" y="5042647"/>
                  <a:pt x="10107707" y="5123329"/>
                  <a:pt x="9076765" y="6871447"/>
                </a:cubicBezTo>
                <a:lnTo>
                  <a:pt x="0" y="6871447"/>
                </a:lnTo>
                <a:lnTo>
                  <a:pt x="0" y="13447"/>
                </a:lnTo>
                <a:close/>
              </a:path>
            </a:pathLst>
          </a:cu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Isosceles Triangle 4"/>
          <p:cNvSpPr/>
          <p:nvPr/>
        </p:nvSpPr>
        <p:spPr>
          <a:xfrm rot="16200000">
            <a:off x="9557496" y="792258"/>
            <a:ext cx="3440209" cy="1828797"/>
          </a:xfrm>
          <a:custGeom>
            <a:avLst/>
            <a:gdLst>
              <a:gd name="connsiteX0" fmla="*/ 0 w 2846294"/>
              <a:gd name="connsiteY0" fmla="*/ 3429000 h 3429000"/>
              <a:gd name="connsiteX1" fmla="*/ 1423147 w 2846294"/>
              <a:gd name="connsiteY1" fmla="*/ 0 h 3429000"/>
              <a:gd name="connsiteX2" fmla="*/ 2846294 w 2846294"/>
              <a:gd name="connsiteY2" fmla="*/ 3429000 h 3429000"/>
              <a:gd name="connsiteX3" fmla="*/ 0 w 2846294"/>
              <a:gd name="connsiteY3" fmla="*/ 3429000 h 3429000"/>
              <a:gd name="connsiteX0" fmla="*/ 0 w 2848535"/>
              <a:gd name="connsiteY0" fmla="*/ 2635623 h 2635623"/>
              <a:gd name="connsiteX1" fmla="*/ 2848535 w 2848535"/>
              <a:gd name="connsiteY1" fmla="*/ 0 h 2635623"/>
              <a:gd name="connsiteX2" fmla="*/ 2846294 w 2848535"/>
              <a:gd name="connsiteY2" fmla="*/ 2635623 h 2635623"/>
              <a:gd name="connsiteX3" fmla="*/ 0 w 2848535"/>
              <a:gd name="connsiteY3" fmla="*/ 2635623 h 2635623"/>
              <a:gd name="connsiteX0" fmla="*/ 0 w 3440206"/>
              <a:gd name="connsiteY0" fmla="*/ 2635623 h 2635623"/>
              <a:gd name="connsiteX1" fmla="*/ 3440206 w 3440206"/>
              <a:gd name="connsiteY1" fmla="*/ 0 h 2635623"/>
              <a:gd name="connsiteX2" fmla="*/ 3437965 w 3440206"/>
              <a:gd name="connsiteY2" fmla="*/ 2635623 h 2635623"/>
              <a:gd name="connsiteX3" fmla="*/ 0 w 3440206"/>
              <a:gd name="connsiteY3" fmla="*/ 2635623 h 2635623"/>
              <a:gd name="connsiteX0" fmla="*/ 0 w 3440209"/>
              <a:gd name="connsiteY0" fmla="*/ 2057397 h 2057397"/>
              <a:gd name="connsiteX1" fmla="*/ 3440209 w 3440209"/>
              <a:gd name="connsiteY1" fmla="*/ 0 h 2057397"/>
              <a:gd name="connsiteX2" fmla="*/ 3437965 w 3440209"/>
              <a:gd name="connsiteY2" fmla="*/ 2057397 h 2057397"/>
              <a:gd name="connsiteX3" fmla="*/ 0 w 3440209"/>
              <a:gd name="connsiteY3" fmla="*/ 2057397 h 2057397"/>
              <a:gd name="connsiteX0" fmla="*/ 0 w 3440209"/>
              <a:gd name="connsiteY0" fmla="*/ 1828797 h 1828797"/>
              <a:gd name="connsiteX1" fmla="*/ 3440209 w 3440209"/>
              <a:gd name="connsiteY1" fmla="*/ 0 h 1828797"/>
              <a:gd name="connsiteX2" fmla="*/ 3437965 w 3440209"/>
              <a:gd name="connsiteY2" fmla="*/ 1828797 h 1828797"/>
              <a:gd name="connsiteX3" fmla="*/ 0 w 3440209"/>
              <a:gd name="connsiteY3" fmla="*/ 1828797 h 1828797"/>
            </a:gdLst>
            <a:ahLst/>
            <a:cxnLst>
              <a:cxn ang="0">
                <a:pos x="connsiteX0" y="connsiteY0"/>
              </a:cxn>
              <a:cxn ang="0">
                <a:pos x="connsiteX1" y="connsiteY1"/>
              </a:cxn>
              <a:cxn ang="0">
                <a:pos x="connsiteX2" y="connsiteY2"/>
              </a:cxn>
              <a:cxn ang="0">
                <a:pos x="connsiteX3" y="connsiteY3"/>
              </a:cxn>
            </a:cxnLst>
            <a:rect l="l" t="t" r="r" b="b"/>
            <a:pathLst>
              <a:path w="3440209" h="1828797">
                <a:moveTo>
                  <a:pt x="0" y="1828797"/>
                </a:moveTo>
                <a:lnTo>
                  <a:pt x="3440209" y="0"/>
                </a:lnTo>
                <a:lnTo>
                  <a:pt x="3437965" y="1828797"/>
                </a:lnTo>
                <a:lnTo>
                  <a:pt x="0" y="1828797"/>
                </a:lnTo>
                <a:close/>
              </a:path>
            </a:pathLst>
          </a:cu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Isosceles Triangle 4"/>
          <p:cNvSpPr/>
          <p:nvPr/>
        </p:nvSpPr>
        <p:spPr>
          <a:xfrm rot="5400000" flipV="1">
            <a:off x="9557497" y="4254873"/>
            <a:ext cx="3440209" cy="1828797"/>
          </a:xfrm>
          <a:custGeom>
            <a:avLst/>
            <a:gdLst>
              <a:gd name="connsiteX0" fmla="*/ 0 w 2846294"/>
              <a:gd name="connsiteY0" fmla="*/ 3429000 h 3429000"/>
              <a:gd name="connsiteX1" fmla="*/ 1423147 w 2846294"/>
              <a:gd name="connsiteY1" fmla="*/ 0 h 3429000"/>
              <a:gd name="connsiteX2" fmla="*/ 2846294 w 2846294"/>
              <a:gd name="connsiteY2" fmla="*/ 3429000 h 3429000"/>
              <a:gd name="connsiteX3" fmla="*/ 0 w 2846294"/>
              <a:gd name="connsiteY3" fmla="*/ 3429000 h 3429000"/>
              <a:gd name="connsiteX0" fmla="*/ 0 w 2848535"/>
              <a:gd name="connsiteY0" fmla="*/ 2635623 h 2635623"/>
              <a:gd name="connsiteX1" fmla="*/ 2848535 w 2848535"/>
              <a:gd name="connsiteY1" fmla="*/ 0 h 2635623"/>
              <a:gd name="connsiteX2" fmla="*/ 2846294 w 2848535"/>
              <a:gd name="connsiteY2" fmla="*/ 2635623 h 2635623"/>
              <a:gd name="connsiteX3" fmla="*/ 0 w 2848535"/>
              <a:gd name="connsiteY3" fmla="*/ 2635623 h 2635623"/>
              <a:gd name="connsiteX0" fmla="*/ 0 w 3440206"/>
              <a:gd name="connsiteY0" fmla="*/ 2635623 h 2635623"/>
              <a:gd name="connsiteX1" fmla="*/ 3440206 w 3440206"/>
              <a:gd name="connsiteY1" fmla="*/ 0 h 2635623"/>
              <a:gd name="connsiteX2" fmla="*/ 3437965 w 3440206"/>
              <a:gd name="connsiteY2" fmla="*/ 2635623 h 2635623"/>
              <a:gd name="connsiteX3" fmla="*/ 0 w 3440206"/>
              <a:gd name="connsiteY3" fmla="*/ 2635623 h 2635623"/>
              <a:gd name="connsiteX0" fmla="*/ 0 w 3440209"/>
              <a:gd name="connsiteY0" fmla="*/ 2057397 h 2057397"/>
              <a:gd name="connsiteX1" fmla="*/ 3440209 w 3440209"/>
              <a:gd name="connsiteY1" fmla="*/ 0 h 2057397"/>
              <a:gd name="connsiteX2" fmla="*/ 3437965 w 3440209"/>
              <a:gd name="connsiteY2" fmla="*/ 2057397 h 2057397"/>
              <a:gd name="connsiteX3" fmla="*/ 0 w 3440209"/>
              <a:gd name="connsiteY3" fmla="*/ 2057397 h 2057397"/>
              <a:gd name="connsiteX0" fmla="*/ 0 w 3440209"/>
              <a:gd name="connsiteY0" fmla="*/ 1828797 h 1828797"/>
              <a:gd name="connsiteX1" fmla="*/ 3440209 w 3440209"/>
              <a:gd name="connsiteY1" fmla="*/ 0 h 1828797"/>
              <a:gd name="connsiteX2" fmla="*/ 3437965 w 3440209"/>
              <a:gd name="connsiteY2" fmla="*/ 1828797 h 1828797"/>
              <a:gd name="connsiteX3" fmla="*/ 0 w 3440209"/>
              <a:gd name="connsiteY3" fmla="*/ 1828797 h 1828797"/>
            </a:gdLst>
            <a:ahLst/>
            <a:cxnLst>
              <a:cxn ang="0">
                <a:pos x="connsiteX0" y="connsiteY0"/>
              </a:cxn>
              <a:cxn ang="0">
                <a:pos x="connsiteX1" y="connsiteY1"/>
              </a:cxn>
              <a:cxn ang="0">
                <a:pos x="connsiteX2" y="connsiteY2"/>
              </a:cxn>
              <a:cxn ang="0">
                <a:pos x="connsiteX3" y="connsiteY3"/>
              </a:cxn>
            </a:cxnLst>
            <a:rect l="l" t="t" r="r" b="b"/>
            <a:pathLst>
              <a:path w="3440209" h="1828797">
                <a:moveTo>
                  <a:pt x="0" y="1828797"/>
                </a:moveTo>
                <a:lnTo>
                  <a:pt x="3440209" y="0"/>
                </a:lnTo>
                <a:lnTo>
                  <a:pt x="3437965" y="1828797"/>
                </a:lnTo>
                <a:lnTo>
                  <a:pt x="0" y="1828797"/>
                </a:lnTo>
                <a:close/>
              </a:path>
            </a:pathLst>
          </a:cu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itle 1"/>
          <p:cNvSpPr txBox="1">
            <a:spLocks/>
          </p:cNvSpPr>
          <p:nvPr/>
        </p:nvSpPr>
        <p:spPr>
          <a:xfrm>
            <a:off x="587374" y="1717859"/>
            <a:ext cx="9578602" cy="1736056"/>
          </a:xfrm>
          <a:prstGeom prst="rect">
            <a:avLst/>
          </a:prstGeom>
        </p:spPr>
        <p:txBody>
          <a:bodyPr vert="horz" lIns="91440" tIns="45720" rIns="91440" bIns="45720" rtlCol="0" anchor="ctr">
            <a:normAutofit fontScale="97500"/>
          </a:bodyPr>
          <a:lstStyle>
            <a:lvl1pPr algn="ctr" defTabSz="914400" rtl="0" eaLnBrk="1" latinLnBrk="0" hangingPunct="1">
              <a:lnSpc>
                <a:spcPct val="90000"/>
              </a:lnSpc>
              <a:spcBef>
                <a:spcPct val="0"/>
              </a:spcBef>
              <a:buNone/>
              <a:defRPr sz="6000" b="1" kern="1200">
                <a:solidFill>
                  <a:schemeClr val="accent2"/>
                </a:solidFill>
                <a:latin typeface="+mj-lt"/>
                <a:ea typeface="+mj-ea"/>
                <a:cs typeface="+mj-cs"/>
              </a:defRPr>
            </a:lvl1pPr>
          </a:lstStyle>
          <a:p>
            <a:pPr algn="l"/>
            <a:r>
              <a:rPr lang="en-US" sz="4000" dirty="0">
                <a:solidFill>
                  <a:schemeClr val="tx1"/>
                </a:solidFill>
              </a:rPr>
              <a:t>Recognizing and managing Anaphylaxis</a:t>
            </a:r>
            <a:endParaRPr lang="en-US" sz="4000" dirty="0">
              <a:solidFill>
                <a:schemeClr val="tx1"/>
              </a:solidFill>
              <a:latin typeface="Bell MT" panose="02020503060305020303" pitchFamily="18" charset="0"/>
            </a:endParaRPr>
          </a:p>
        </p:txBody>
      </p:sp>
      <p:sp>
        <p:nvSpPr>
          <p:cNvPr id="13" name="Rectangle 12"/>
          <p:cNvSpPr/>
          <p:nvPr/>
        </p:nvSpPr>
        <p:spPr>
          <a:xfrm>
            <a:off x="1" y="1853023"/>
            <a:ext cx="147918" cy="146572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8" name="Picture 6"/>
          <p:cNvPicPr>
            <a:picLocks noChangeAspect="1"/>
          </p:cNvPicPr>
          <p:nvPr/>
        </p:nvPicPr>
        <p:blipFill>
          <a:blip r:embed="rId3" cstate="print">
            <a:clrChange>
              <a:clrFrom>
                <a:srgbClr val="FFFFFE"/>
              </a:clrFrom>
              <a:clrTo>
                <a:srgbClr val="FFFFFE">
                  <a:alpha val="0"/>
                </a:srgbClr>
              </a:clrTo>
            </a:clrChange>
            <a:extLst>
              <a:ext uri="{28A0092B-C50C-407E-A947-70E740481C1C}">
                <a14:useLocalDpi xmlns:a14="http://schemas.microsoft.com/office/drawing/2010/main" val="0"/>
              </a:ext>
            </a:extLst>
          </a:blip>
          <a:srcRect/>
          <a:stretch>
            <a:fillRect/>
          </a:stretch>
        </p:blipFill>
        <p:spPr bwMode="auto">
          <a:xfrm>
            <a:off x="10932459" y="5983941"/>
            <a:ext cx="1151467" cy="829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87939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418" y="189296"/>
            <a:ext cx="10972800" cy="709863"/>
          </a:xfrm>
        </p:spPr>
        <p:txBody>
          <a:bodyPr>
            <a:noAutofit/>
          </a:bodyPr>
          <a:lstStyle/>
          <a:p>
            <a:pPr algn="ctr"/>
            <a:r>
              <a:rPr lang="en-US" sz="5400" b="1" dirty="0">
                <a:solidFill>
                  <a:schemeClr val="accent2"/>
                </a:solidFill>
              </a:rPr>
              <a:t>Treatment at the health facility</a:t>
            </a:r>
          </a:p>
        </p:txBody>
      </p:sp>
      <p:sp>
        <p:nvSpPr>
          <p:cNvPr id="3" name="Content Placeholder 2"/>
          <p:cNvSpPr>
            <a:spLocks noGrp="1"/>
          </p:cNvSpPr>
          <p:nvPr>
            <p:ph idx="1"/>
          </p:nvPr>
        </p:nvSpPr>
        <p:spPr>
          <a:xfrm>
            <a:off x="587376" y="1016635"/>
            <a:ext cx="11017250" cy="4041441"/>
          </a:xfrm>
        </p:spPr>
        <p:txBody>
          <a:bodyPr>
            <a:noAutofit/>
          </a:bodyPr>
          <a:lstStyle/>
          <a:p>
            <a:pPr lvl="0" algn="just"/>
            <a:r>
              <a:rPr lang="en-US" sz="3200" dirty="0"/>
              <a:t>Health facility must prepare to receive and manage the patient with anaphylaxis before the ambulance </a:t>
            </a:r>
            <a:r>
              <a:rPr lang="en-US" sz="3200" dirty="0" smtClean="0"/>
              <a:t>arrives – emergency tray/ AEFI management kit, resuscitation equipment, oxygen, etc. </a:t>
            </a:r>
            <a:endParaRPr lang="en-US" sz="3200" dirty="0"/>
          </a:p>
          <a:p>
            <a:pPr lvl="0" algn="just"/>
            <a:r>
              <a:rPr lang="en-US" sz="3200" dirty="0"/>
              <a:t>Assess airway, breathing and circulation of the patient and manage as an emergency. If required administer subsequent doses of Adrenaline</a:t>
            </a:r>
            <a:r>
              <a:rPr lang="en-US" sz="3200" dirty="0" smtClean="0"/>
              <a:t>.</a:t>
            </a:r>
          </a:p>
          <a:p>
            <a:pPr algn="just"/>
            <a:r>
              <a:rPr lang="en-US" sz="3200" dirty="0"/>
              <a:t>Patient should be kept </a:t>
            </a:r>
            <a:r>
              <a:rPr lang="en-US" sz="3200" dirty="0" smtClean="0"/>
              <a:t>hospitalized under </a:t>
            </a:r>
            <a:r>
              <a:rPr lang="en-US" sz="3200" dirty="0"/>
              <a:t>observation for at least 12-24 hours </a:t>
            </a:r>
            <a:endParaRPr lang="en-US" sz="3200" dirty="0" smtClean="0"/>
          </a:p>
          <a:p>
            <a:pPr algn="just"/>
            <a:r>
              <a:rPr lang="en-US" sz="3200" dirty="0" smtClean="0"/>
              <a:t>If needed, the case may be referred </a:t>
            </a:r>
            <a:r>
              <a:rPr lang="en-US" sz="3200" dirty="0"/>
              <a:t>to higher facility for further </a:t>
            </a:r>
            <a:r>
              <a:rPr lang="en-US" sz="3200" dirty="0" smtClean="0"/>
              <a:t>management</a:t>
            </a:r>
            <a:endParaRPr lang="en-US" sz="3200" dirty="0"/>
          </a:p>
        </p:txBody>
      </p:sp>
    </p:spTree>
    <p:extLst>
      <p:ext uri="{BB962C8B-B14F-4D97-AF65-F5344CB8AC3E}">
        <p14:creationId xmlns:p14="http://schemas.microsoft.com/office/powerpoint/2010/main" val="20346477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2" cstate="print">
            <a:extLst>
              <a:ext uri="{28A0092B-C50C-407E-A947-70E740481C1C}">
                <a14:useLocalDpi xmlns:a14="http://schemas.microsoft.com/office/drawing/2010/main" val="0"/>
              </a:ext>
            </a:extLst>
          </a:blip>
          <a:srcRect t="7685" b="8106"/>
          <a:stretch/>
        </p:blipFill>
        <p:spPr>
          <a:xfrm>
            <a:off x="0" y="-13447"/>
            <a:ext cx="12191999" cy="6844553"/>
          </a:xfrm>
          <a:prstGeom prst="rect">
            <a:avLst/>
          </a:prstGeom>
        </p:spPr>
      </p:pic>
      <p:sp>
        <p:nvSpPr>
          <p:cNvPr id="4" name="Rectangle 3"/>
          <p:cNvSpPr/>
          <p:nvPr/>
        </p:nvSpPr>
        <p:spPr>
          <a:xfrm>
            <a:off x="0" y="-13448"/>
            <a:ext cx="10959353" cy="6871447"/>
          </a:xfrm>
          <a:custGeom>
            <a:avLst/>
            <a:gdLst>
              <a:gd name="connsiteX0" fmla="*/ 0 w 10340788"/>
              <a:gd name="connsiteY0" fmla="*/ 0 h 6858000"/>
              <a:gd name="connsiteX1" fmla="*/ 10340788 w 10340788"/>
              <a:gd name="connsiteY1" fmla="*/ 0 h 6858000"/>
              <a:gd name="connsiteX2" fmla="*/ 10340788 w 10340788"/>
              <a:gd name="connsiteY2" fmla="*/ 6858000 h 6858000"/>
              <a:gd name="connsiteX3" fmla="*/ 0 w 10340788"/>
              <a:gd name="connsiteY3" fmla="*/ 6858000 h 6858000"/>
              <a:gd name="connsiteX4" fmla="*/ 0 w 10340788"/>
              <a:gd name="connsiteY4" fmla="*/ 0 h 6858000"/>
              <a:gd name="connsiteX0" fmla="*/ 0 w 10340788"/>
              <a:gd name="connsiteY0" fmla="*/ 0 h 6858000"/>
              <a:gd name="connsiteX1" fmla="*/ 10340788 w 10340788"/>
              <a:gd name="connsiteY1" fmla="*/ 0 h 6858000"/>
              <a:gd name="connsiteX2" fmla="*/ 10327341 w 10340788"/>
              <a:gd name="connsiteY2" fmla="*/ 3429000 h 6858000"/>
              <a:gd name="connsiteX3" fmla="*/ 10340788 w 10340788"/>
              <a:gd name="connsiteY3" fmla="*/ 6858000 h 6858000"/>
              <a:gd name="connsiteX4" fmla="*/ 0 w 10340788"/>
              <a:gd name="connsiteY4" fmla="*/ 6858000 h 6858000"/>
              <a:gd name="connsiteX5" fmla="*/ 0 w 10340788"/>
              <a:gd name="connsiteY5" fmla="*/ 0 h 6858000"/>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40788"/>
              <a:gd name="connsiteY0" fmla="*/ 13447 h 6871447"/>
              <a:gd name="connsiteX1" fmla="*/ 7826188 w 10340788"/>
              <a:gd name="connsiteY1" fmla="*/ 0 h 6871447"/>
              <a:gd name="connsiteX2" fmla="*/ 10327341 w 10340788"/>
              <a:gd name="connsiteY2" fmla="*/ 3442447 h 6871447"/>
              <a:gd name="connsiteX3" fmla="*/ 10340788 w 10340788"/>
              <a:gd name="connsiteY3" fmla="*/ 6871447 h 6871447"/>
              <a:gd name="connsiteX4" fmla="*/ 0 w 10340788"/>
              <a:gd name="connsiteY4" fmla="*/ 6871447 h 6871447"/>
              <a:gd name="connsiteX5" fmla="*/ 0 w 10340788"/>
              <a:gd name="connsiteY5" fmla="*/ 13447 h 6871447"/>
              <a:gd name="connsiteX0" fmla="*/ 0 w 10327353"/>
              <a:gd name="connsiteY0" fmla="*/ 13447 h 6871447"/>
              <a:gd name="connsiteX1" fmla="*/ 7826188 w 10327353"/>
              <a:gd name="connsiteY1" fmla="*/ 0 h 6871447"/>
              <a:gd name="connsiteX2" fmla="*/ 10327341 w 10327353"/>
              <a:gd name="connsiteY2" fmla="*/ 3442447 h 6871447"/>
              <a:gd name="connsiteX3" fmla="*/ 9090212 w 10327353"/>
              <a:gd name="connsiteY3" fmla="*/ 6831106 h 6871447"/>
              <a:gd name="connsiteX4" fmla="*/ 0 w 10327353"/>
              <a:gd name="connsiteY4" fmla="*/ 6871447 h 6871447"/>
              <a:gd name="connsiteX5" fmla="*/ 0 w 10327353"/>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90212 w 10327341"/>
              <a:gd name="connsiteY3" fmla="*/ 6831106 h 6871447"/>
              <a:gd name="connsiteX4" fmla="*/ 0 w 10327341"/>
              <a:gd name="connsiteY4" fmla="*/ 6871447 h 6871447"/>
              <a:gd name="connsiteX5" fmla="*/ 0 w 10327341"/>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782618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327341"/>
              <a:gd name="connsiteY0" fmla="*/ 13447 h 6871447"/>
              <a:gd name="connsiteX1" fmla="*/ 9063318 w 10327341"/>
              <a:gd name="connsiteY1" fmla="*/ 0 h 6871447"/>
              <a:gd name="connsiteX2" fmla="*/ 10327341 w 10327341"/>
              <a:gd name="connsiteY2" fmla="*/ 3442447 h 6871447"/>
              <a:gd name="connsiteX3" fmla="*/ 9076765 w 10327341"/>
              <a:gd name="connsiteY3" fmla="*/ 6871447 h 6871447"/>
              <a:gd name="connsiteX4" fmla="*/ 0 w 10327341"/>
              <a:gd name="connsiteY4" fmla="*/ 6871447 h 6871447"/>
              <a:gd name="connsiteX5" fmla="*/ 0 w 10327341"/>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744200"/>
              <a:gd name="connsiteY0" fmla="*/ 13447 h 6871447"/>
              <a:gd name="connsiteX1" fmla="*/ 9063318 w 10744200"/>
              <a:gd name="connsiteY1" fmla="*/ 0 h 6871447"/>
              <a:gd name="connsiteX2" fmla="*/ 10744200 w 10744200"/>
              <a:gd name="connsiteY2" fmla="*/ 3415553 h 6871447"/>
              <a:gd name="connsiteX3" fmla="*/ 9076765 w 10744200"/>
              <a:gd name="connsiteY3" fmla="*/ 6871447 h 6871447"/>
              <a:gd name="connsiteX4" fmla="*/ 0 w 10744200"/>
              <a:gd name="connsiteY4" fmla="*/ 6871447 h 6871447"/>
              <a:gd name="connsiteX5" fmla="*/ 0 w 10744200"/>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 name="connsiteX0" fmla="*/ 0 w 10959353"/>
              <a:gd name="connsiteY0" fmla="*/ 13447 h 6871447"/>
              <a:gd name="connsiteX1" fmla="*/ 9063318 w 10959353"/>
              <a:gd name="connsiteY1" fmla="*/ 0 h 6871447"/>
              <a:gd name="connsiteX2" fmla="*/ 10959353 w 10959353"/>
              <a:gd name="connsiteY2" fmla="*/ 3429000 h 6871447"/>
              <a:gd name="connsiteX3" fmla="*/ 9076765 w 10959353"/>
              <a:gd name="connsiteY3" fmla="*/ 6871447 h 6871447"/>
              <a:gd name="connsiteX4" fmla="*/ 0 w 10959353"/>
              <a:gd name="connsiteY4" fmla="*/ 6871447 h 6871447"/>
              <a:gd name="connsiteX5" fmla="*/ 0 w 10959353"/>
              <a:gd name="connsiteY5" fmla="*/ 13447 h 6871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59353" h="6871447">
                <a:moveTo>
                  <a:pt x="0" y="13447"/>
                </a:moveTo>
                <a:lnTo>
                  <a:pt x="9063318" y="0"/>
                </a:lnTo>
                <a:cubicBezTo>
                  <a:pt x="10242177" y="2003613"/>
                  <a:pt x="10089775" y="1734669"/>
                  <a:pt x="10959353" y="3429000"/>
                </a:cubicBezTo>
                <a:cubicBezTo>
                  <a:pt x="10157011" y="5042647"/>
                  <a:pt x="10107707" y="5123329"/>
                  <a:pt x="9076765" y="6871447"/>
                </a:cubicBezTo>
                <a:lnTo>
                  <a:pt x="0" y="6871447"/>
                </a:lnTo>
                <a:lnTo>
                  <a:pt x="0" y="13447"/>
                </a:lnTo>
                <a:close/>
              </a:path>
            </a:pathLst>
          </a:cu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Isosceles Triangle 4"/>
          <p:cNvSpPr/>
          <p:nvPr/>
        </p:nvSpPr>
        <p:spPr>
          <a:xfrm rot="16200000">
            <a:off x="9557496" y="792258"/>
            <a:ext cx="3440209" cy="1828797"/>
          </a:xfrm>
          <a:custGeom>
            <a:avLst/>
            <a:gdLst>
              <a:gd name="connsiteX0" fmla="*/ 0 w 2846294"/>
              <a:gd name="connsiteY0" fmla="*/ 3429000 h 3429000"/>
              <a:gd name="connsiteX1" fmla="*/ 1423147 w 2846294"/>
              <a:gd name="connsiteY1" fmla="*/ 0 h 3429000"/>
              <a:gd name="connsiteX2" fmla="*/ 2846294 w 2846294"/>
              <a:gd name="connsiteY2" fmla="*/ 3429000 h 3429000"/>
              <a:gd name="connsiteX3" fmla="*/ 0 w 2846294"/>
              <a:gd name="connsiteY3" fmla="*/ 3429000 h 3429000"/>
              <a:gd name="connsiteX0" fmla="*/ 0 w 2848535"/>
              <a:gd name="connsiteY0" fmla="*/ 2635623 h 2635623"/>
              <a:gd name="connsiteX1" fmla="*/ 2848535 w 2848535"/>
              <a:gd name="connsiteY1" fmla="*/ 0 h 2635623"/>
              <a:gd name="connsiteX2" fmla="*/ 2846294 w 2848535"/>
              <a:gd name="connsiteY2" fmla="*/ 2635623 h 2635623"/>
              <a:gd name="connsiteX3" fmla="*/ 0 w 2848535"/>
              <a:gd name="connsiteY3" fmla="*/ 2635623 h 2635623"/>
              <a:gd name="connsiteX0" fmla="*/ 0 w 3440206"/>
              <a:gd name="connsiteY0" fmla="*/ 2635623 h 2635623"/>
              <a:gd name="connsiteX1" fmla="*/ 3440206 w 3440206"/>
              <a:gd name="connsiteY1" fmla="*/ 0 h 2635623"/>
              <a:gd name="connsiteX2" fmla="*/ 3437965 w 3440206"/>
              <a:gd name="connsiteY2" fmla="*/ 2635623 h 2635623"/>
              <a:gd name="connsiteX3" fmla="*/ 0 w 3440206"/>
              <a:gd name="connsiteY3" fmla="*/ 2635623 h 2635623"/>
              <a:gd name="connsiteX0" fmla="*/ 0 w 3440209"/>
              <a:gd name="connsiteY0" fmla="*/ 2057397 h 2057397"/>
              <a:gd name="connsiteX1" fmla="*/ 3440209 w 3440209"/>
              <a:gd name="connsiteY1" fmla="*/ 0 h 2057397"/>
              <a:gd name="connsiteX2" fmla="*/ 3437965 w 3440209"/>
              <a:gd name="connsiteY2" fmla="*/ 2057397 h 2057397"/>
              <a:gd name="connsiteX3" fmla="*/ 0 w 3440209"/>
              <a:gd name="connsiteY3" fmla="*/ 2057397 h 2057397"/>
              <a:gd name="connsiteX0" fmla="*/ 0 w 3440209"/>
              <a:gd name="connsiteY0" fmla="*/ 1828797 h 1828797"/>
              <a:gd name="connsiteX1" fmla="*/ 3440209 w 3440209"/>
              <a:gd name="connsiteY1" fmla="*/ 0 h 1828797"/>
              <a:gd name="connsiteX2" fmla="*/ 3437965 w 3440209"/>
              <a:gd name="connsiteY2" fmla="*/ 1828797 h 1828797"/>
              <a:gd name="connsiteX3" fmla="*/ 0 w 3440209"/>
              <a:gd name="connsiteY3" fmla="*/ 1828797 h 1828797"/>
            </a:gdLst>
            <a:ahLst/>
            <a:cxnLst>
              <a:cxn ang="0">
                <a:pos x="connsiteX0" y="connsiteY0"/>
              </a:cxn>
              <a:cxn ang="0">
                <a:pos x="connsiteX1" y="connsiteY1"/>
              </a:cxn>
              <a:cxn ang="0">
                <a:pos x="connsiteX2" y="connsiteY2"/>
              </a:cxn>
              <a:cxn ang="0">
                <a:pos x="connsiteX3" y="connsiteY3"/>
              </a:cxn>
            </a:cxnLst>
            <a:rect l="l" t="t" r="r" b="b"/>
            <a:pathLst>
              <a:path w="3440209" h="1828797">
                <a:moveTo>
                  <a:pt x="0" y="1828797"/>
                </a:moveTo>
                <a:lnTo>
                  <a:pt x="3440209" y="0"/>
                </a:lnTo>
                <a:lnTo>
                  <a:pt x="3437965" y="1828797"/>
                </a:lnTo>
                <a:lnTo>
                  <a:pt x="0" y="1828797"/>
                </a:lnTo>
                <a:close/>
              </a:path>
            </a:pathLst>
          </a:cu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Isosceles Triangle 4"/>
          <p:cNvSpPr/>
          <p:nvPr/>
        </p:nvSpPr>
        <p:spPr>
          <a:xfrm rot="5400000" flipV="1">
            <a:off x="9557497" y="4254873"/>
            <a:ext cx="3440209" cy="1828797"/>
          </a:xfrm>
          <a:custGeom>
            <a:avLst/>
            <a:gdLst>
              <a:gd name="connsiteX0" fmla="*/ 0 w 2846294"/>
              <a:gd name="connsiteY0" fmla="*/ 3429000 h 3429000"/>
              <a:gd name="connsiteX1" fmla="*/ 1423147 w 2846294"/>
              <a:gd name="connsiteY1" fmla="*/ 0 h 3429000"/>
              <a:gd name="connsiteX2" fmla="*/ 2846294 w 2846294"/>
              <a:gd name="connsiteY2" fmla="*/ 3429000 h 3429000"/>
              <a:gd name="connsiteX3" fmla="*/ 0 w 2846294"/>
              <a:gd name="connsiteY3" fmla="*/ 3429000 h 3429000"/>
              <a:gd name="connsiteX0" fmla="*/ 0 w 2848535"/>
              <a:gd name="connsiteY0" fmla="*/ 2635623 h 2635623"/>
              <a:gd name="connsiteX1" fmla="*/ 2848535 w 2848535"/>
              <a:gd name="connsiteY1" fmla="*/ 0 h 2635623"/>
              <a:gd name="connsiteX2" fmla="*/ 2846294 w 2848535"/>
              <a:gd name="connsiteY2" fmla="*/ 2635623 h 2635623"/>
              <a:gd name="connsiteX3" fmla="*/ 0 w 2848535"/>
              <a:gd name="connsiteY3" fmla="*/ 2635623 h 2635623"/>
              <a:gd name="connsiteX0" fmla="*/ 0 w 3440206"/>
              <a:gd name="connsiteY0" fmla="*/ 2635623 h 2635623"/>
              <a:gd name="connsiteX1" fmla="*/ 3440206 w 3440206"/>
              <a:gd name="connsiteY1" fmla="*/ 0 h 2635623"/>
              <a:gd name="connsiteX2" fmla="*/ 3437965 w 3440206"/>
              <a:gd name="connsiteY2" fmla="*/ 2635623 h 2635623"/>
              <a:gd name="connsiteX3" fmla="*/ 0 w 3440206"/>
              <a:gd name="connsiteY3" fmla="*/ 2635623 h 2635623"/>
              <a:gd name="connsiteX0" fmla="*/ 0 w 3440209"/>
              <a:gd name="connsiteY0" fmla="*/ 2057397 h 2057397"/>
              <a:gd name="connsiteX1" fmla="*/ 3440209 w 3440209"/>
              <a:gd name="connsiteY1" fmla="*/ 0 h 2057397"/>
              <a:gd name="connsiteX2" fmla="*/ 3437965 w 3440209"/>
              <a:gd name="connsiteY2" fmla="*/ 2057397 h 2057397"/>
              <a:gd name="connsiteX3" fmla="*/ 0 w 3440209"/>
              <a:gd name="connsiteY3" fmla="*/ 2057397 h 2057397"/>
              <a:gd name="connsiteX0" fmla="*/ 0 w 3440209"/>
              <a:gd name="connsiteY0" fmla="*/ 1828797 h 1828797"/>
              <a:gd name="connsiteX1" fmla="*/ 3440209 w 3440209"/>
              <a:gd name="connsiteY1" fmla="*/ 0 h 1828797"/>
              <a:gd name="connsiteX2" fmla="*/ 3437965 w 3440209"/>
              <a:gd name="connsiteY2" fmla="*/ 1828797 h 1828797"/>
              <a:gd name="connsiteX3" fmla="*/ 0 w 3440209"/>
              <a:gd name="connsiteY3" fmla="*/ 1828797 h 1828797"/>
            </a:gdLst>
            <a:ahLst/>
            <a:cxnLst>
              <a:cxn ang="0">
                <a:pos x="connsiteX0" y="connsiteY0"/>
              </a:cxn>
              <a:cxn ang="0">
                <a:pos x="connsiteX1" y="connsiteY1"/>
              </a:cxn>
              <a:cxn ang="0">
                <a:pos x="connsiteX2" y="connsiteY2"/>
              </a:cxn>
              <a:cxn ang="0">
                <a:pos x="connsiteX3" y="connsiteY3"/>
              </a:cxn>
            </a:cxnLst>
            <a:rect l="l" t="t" r="r" b="b"/>
            <a:pathLst>
              <a:path w="3440209" h="1828797">
                <a:moveTo>
                  <a:pt x="0" y="1828797"/>
                </a:moveTo>
                <a:lnTo>
                  <a:pt x="3440209" y="0"/>
                </a:lnTo>
                <a:lnTo>
                  <a:pt x="3437965" y="1828797"/>
                </a:lnTo>
                <a:lnTo>
                  <a:pt x="0" y="1828797"/>
                </a:lnTo>
                <a:close/>
              </a:path>
            </a:pathLst>
          </a:cu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itle 1"/>
          <p:cNvSpPr txBox="1">
            <a:spLocks/>
          </p:cNvSpPr>
          <p:nvPr/>
        </p:nvSpPr>
        <p:spPr>
          <a:xfrm>
            <a:off x="587374" y="1940082"/>
            <a:ext cx="9578602" cy="66227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b="1" kern="1200">
                <a:solidFill>
                  <a:schemeClr val="accent2"/>
                </a:solidFill>
                <a:latin typeface="+mj-lt"/>
                <a:ea typeface="+mj-ea"/>
                <a:cs typeface="+mj-cs"/>
              </a:defRPr>
            </a:lvl1pPr>
          </a:lstStyle>
          <a:p>
            <a:pPr algn="l"/>
            <a:r>
              <a:rPr lang="en-IN" sz="4000" dirty="0">
                <a:solidFill>
                  <a:schemeClr val="tx1"/>
                </a:solidFill>
              </a:rPr>
              <a:t>Use of Adrenaline by health workers/ ANMs</a:t>
            </a:r>
            <a:endParaRPr lang="en-US" sz="2200" dirty="0">
              <a:solidFill>
                <a:schemeClr val="tx1"/>
              </a:solidFill>
              <a:latin typeface="Bell MT" panose="02020503060305020303" pitchFamily="18" charset="0"/>
            </a:endParaRPr>
          </a:p>
        </p:txBody>
      </p:sp>
      <p:sp>
        <p:nvSpPr>
          <p:cNvPr id="13" name="Rectangle 12"/>
          <p:cNvSpPr/>
          <p:nvPr/>
        </p:nvSpPr>
        <p:spPr>
          <a:xfrm>
            <a:off x="1" y="1853023"/>
            <a:ext cx="107575" cy="8363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8" name="Picture 6"/>
          <p:cNvPicPr>
            <a:picLocks noChangeAspect="1"/>
          </p:cNvPicPr>
          <p:nvPr/>
        </p:nvPicPr>
        <p:blipFill>
          <a:blip r:embed="rId3" cstate="print">
            <a:clrChange>
              <a:clrFrom>
                <a:srgbClr val="FFFFFE"/>
              </a:clrFrom>
              <a:clrTo>
                <a:srgbClr val="FFFFFE">
                  <a:alpha val="0"/>
                </a:srgbClr>
              </a:clrTo>
            </a:clrChange>
            <a:extLst>
              <a:ext uri="{28A0092B-C50C-407E-A947-70E740481C1C}">
                <a14:useLocalDpi xmlns:a14="http://schemas.microsoft.com/office/drawing/2010/main" val="0"/>
              </a:ext>
            </a:extLst>
          </a:blip>
          <a:srcRect/>
          <a:stretch>
            <a:fillRect/>
          </a:stretch>
        </p:blipFill>
        <p:spPr bwMode="auto">
          <a:xfrm>
            <a:off x="10932459" y="5983941"/>
            <a:ext cx="1151467" cy="829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61689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t="23101" b="23732"/>
          <a:stretch/>
        </p:blipFill>
        <p:spPr>
          <a:xfrm>
            <a:off x="1885586" y="-13448"/>
            <a:ext cx="8065238" cy="3092823"/>
          </a:xfrm>
          <a:prstGeom prst="rect">
            <a:avLst/>
          </a:prstGeom>
        </p:spPr>
      </p:pic>
      <p:sp>
        <p:nvSpPr>
          <p:cNvPr id="8" name="Rectangle 7"/>
          <p:cNvSpPr/>
          <p:nvPr/>
        </p:nvSpPr>
        <p:spPr>
          <a:xfrm>
            <a:off x="2989943" y="3186952"/>
            <a:ext cx="6183086" cy="87377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p:cNvSpPr>
            <a:spLocks noGrp="1"/>
          </p:cNvSpPr>
          <p:nvPr>
            <p:ph type="title"/>
          </p:nvPr>
        </p:nvSpPr>
        <p:spPr>
          <a:xfrm>
            <a:off x="605117" y="3186952"/>
            <a:ext cx="10986247" cy="845110"/>
          </a:xfrm>
        </p:spPr>
        <p:txBody>
          <a:bodyPr/>
          <a:lstStyle/>
          <a:p>
            <a:pPr algn="ctr"/>
            <a:r>
              <a:rPr lang="en-IN" b="1" dirty="0">
                <a:solidFill>
                  <a:schemeClr val="bg1"/>
                </a:solidFill>
              </a:rPr>
              <a:t>Suspecting Anaphylaxis</a:t>
            </a:r>
          </a:p>
        </p:txBody>
      </p:sp>
      <p:sp>
        <p:nvSpPr>
          <p:cNvPr id="3" name="Content Placeholder 2"/>
          <p:cNvSpPr>
            <a:spLocks noGrp="1"/>
          </p:cNvSpPr>
          <p:nvPr>
            <p:ph idx="1"/>
          </p:nvPr>
        </p:nvSpPr>
        <p:spPr>
          <a:xfrm>
            <a:off x="605116" y="4316222"/>
            <a:ext cx="10986247" cy="2138367"/>
          </a:xfrm>
        </p:spPr>
        <p:txBody>
          <a:bodyPr>
            <a:noAutofit/>
          </a:bodyPr>
          <a:lstStyle/>
          <a:p>
            <a:pPr marL="0" indent="0">
              <a:buNone/>
            </a:pPr>
            <a:r>
              <a:rPr lang="en-IN" dirty="0"/>
              <a:t>A case of </a:t>
            </a:r>
            <a:r>
              <a:rPr lang="en-IN" b="1" dirty="0"/>
              <a:t>anaphylaxis is suspected</a:t>
            </a:r>
            <a:r>
              <a:rPr lang="en-IN" dirty="0"/>
              <a:t> if the following criteria are met: </a:t>
            </a:r>
          </a:p>
          <a:p>
            <a:r>
              <a:rPr lang="en-IN" dirty="0"/>
              <a:t>Sudden onset (few minutes to </a:t>
            </a:r>
            <a:r>
              <a:rPr lang="en-IN" dirty="0" smtClean="0"/>
              <a:t>up to </a:t>
            </a:r>
            <a:r>
              <a:rPr lang="en-IN" dirty="0"/>
              <a:t>few hours following vaccination) and rapid progression </a:t>
            </a:r>
          </a:p>
          <a:p>
            <a:r>
              <a:rPr lang="en-IN" dirty="0"/>
              <a:t>At least </a:t>
            </a:r>
            <a:r>
              <a:rPr lang="en-IN" b="1" dirty="0"/>
              <a:t>one</a:t>
            </a:r>
            <a:r>
              <a:rPr lang="en-IN" dirty="0"/>
              <a:t> sign/symptom related to at least </a:t>
            </a:r>
            <a:r>
              <a:rPr lang="en-IN" b="1" dirty="0"/>
              <a:t>two</a:t>
            </a:r>
            <a:r>
              <a:rPr lang="en-IN" dirty="0"/>
              <a:t> of the following </a:t>
            </a:r>
            <a:r>
              <a:rPr lang="en-IN" b="1" dirty="0"/>
              <a:t>three systems - respiratory, cardiovascular and </a:t>
            </a:r>
            <a:r>
              <a:rPr lang="en-IN" b="1" dirty="0" smtClean="0"/>
              <a:t>dermatological/mucosal</a:t>
            </a:r>
            <a:endParaRPr lang="en-IN" b="1" dirty="0"/>
          </a:p>
        </p:txBody>
      </p:sp>
      <p:cxnSp>
        <p:nvCxnSpPr>
          <p:cNvPr id="6" name="Straight Connector 5"/>
          <p:cNvCxnSpPr/>
          <p:nvPr/>
        </p:nvCxnSpPr>
        <p:spPr>
          <a:xfrm>
            <a:off x="5089711" y="4060730"/>
            <a:ext cx="2017059"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119583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587375" y="769751"/>
            <a:ext cx="5127625" cy="2242390"/>
          </a:xfrm>
        </p:spPr>
        <p:txBody>
          <a:bodyPr>
            <a:noAutofit/>
          </a:bodyPr>
          <a:lstStyle/>
          <a:p>
            <a:r>
              <a:rPr lang="en-US" b="1" dirty="0">
                <a:solidFill>
                  <a:schemeClr val="bg1"/>
                </a:solidFill>
              </a:rPr>
              <a:t>Estimated </a:t>
            </a:r>
            <a:r>
              <a:rPr lang="en-US" b="1" dirty="0" smtClean="0">
                <a:solidFill>
                  <a:schemeClr val="bg1"/>
                </a:solidFill>
              </a:rPr>
              <a:t>burden </a:t>
            </a:r>
            <a:r>
              <a:rPr lang="en-US" b="1" dirty="0">
                <a:solidFill>
                  <a:schemeClr val="bg1"/>
                </a:solidFill>
              </a:rPr>
              <a:t>of Anaphylaxis cases </a:t>
            </a:r>
            <a:r>
              <a:rPr lang="en-US" b="1" dirty="0" smtClean="0">
                <a:solidFill>
                  <a:schemeClr val="bg1"/>
                </a:solidFill>
              </a:rPr>
              <a:t/>
            </a:r>
            <a:br>
              <a:rPr lang="en-US" b="1" dirty="0" smtClean="0">
                <a:solidFill>
                  <a:schemeClr val="bg1"/>
                </a:solidFill>
              </a:rPr>
            </a:br>
            <a:r>
              <a:rPr lang="en-US" b="1" dirty="0" smtClean="0">
                <a:solidFill>
                  <a:schemeClr val="bg1"/>
                </a:solidFill>
              </a:rPr>
              <a:t>in </a:t>
            </a:r>
            <a:r>
              <a:rPr lang="en-US" b="1" dirty="0">
                <a:solidFill>
                  <a:schemeClr val="bg1"/>
                </a:solidFill>
              </a:rPr>
              <a:t>India</a:t>
            </a:r>
          </a:p>
        </p:txBody>
      </p:sp>
      <p:sp>
        <p:nvSpPr>
          <p:cNvPr id="7" name="Content Placeholder 2"/>
          <p:cNvSpPr>
            <a:spLocks noGrp="1"/>
          </p:cNvSpPr>
          <p:nvPr>
            <p:ph sz="half" idx="1"/>
          </p:nvPr>
        </p:nvSpPr>
        <p:spPr>
          <a:xfrm>
            <a:off x="167640" y="818514"/>
            <a:ext cx="12192000" cy="5094605"/>
          </a:xfrm>
        </p:spPr>
        <p:txBody>
          <a:bodyPr>
            <a:noAutofit/>
          </a:bodyPr>
          <a:lstStyle/>
          <a:p>
            <a:pPr>
              <a:lnSpc>
                <a:spcPct val="120000"/>
              </a:lnSpc>
              <a:spcBef>
                <a:spcPts val="600"/>
              </a:spcBef>
            </a:pPr>
            <a:r>
              <a:rPr lang="en-US" sz="3000" b="1" u="sng" dirty="0"/>
              <a:t>Reassure</a:t>
            </a:r>
            <a:r>
              <a:rPr lang="en-US" sz="3000" dirty="0"/>
              <a:t> patient, parents/ relatives</a:t>
            </a:r>
            <a:endParaRPr lang="en-IN" sz="3000" dirty="0"/>
          </a:p>
          <a:p>
            <a:pPr>
              <a:lnSpc>
                <a:spcPct val="120000"/>
              </a:lnSpc>
              <a:spcBef>
                <a:spcPts val="600"/>
              </a:spcBef>
            </a:pPr>
            <a:r>
              <a:rPr lang="en-US" sz="3000" b="1" u="sng" dirty="0"/>
              <a:t>Immediately administer</a:t>
            </a:r>
            <a:r>
              <a:rPr lang="en-US" sz="3000" dirty="0"/>
              <a:t> single and age-appropriate dose of injection Adrenaline by deep IM route on anterolateral aspect of thigh</a:t>
            </a:r>
            <a:endParaRPr lang="en-IN" sz="3000" dirty="0"/>
          </a:p>
          <a:p>
            <a:pPr>
              <a:lnSpc>
                <a:spcPct val="120000"/>
              </a:lnSpc>
              <a:spcBef>
                <a:spcPts val="600"/>
              </a:spcBef>
            </a:pPr>
            <a:r>
              <a:rPr lang="en-US" sz="3000" b="1" u="sng" dirty="0"/>
              <a:t>Seek help to immediately arrange for ambulance/vehicle</a:t>
            </a:r>
            <a:r>
              <a:rPr lang="en-US" sz="3000" dirty="0"/>
              <a:t> to transport the patient to the nearest referral </a:t>
            </a:r>
            <a:r>
              <a:rPr lang="en-US" sz="3000" dirty="0" err="1"/>
              <a:t>centre</a:t>
            </a:r>
            <a:r>
              <a:rPr lang="en-US" sz="3000" dirty="0"/>
              <a:t> - PHC/CHC/District Hospital, etc.</a:t>
            </a:r>
            <a:endParaRPr lang="en-IN" sz="3000" dirty="0"/>
          </a:p>
          <a:p>
            <a:pPr>
              <a:lnSpc>
                <a:spcPct val="120000"/>
              </a:lnSpc>
              <a:spcBef>
                <a:spcPts val="600"/>
              </a:spcBef>
            </a:pPr>
            <a:r>
              <a:rPr lang="en-US" sz="3000" b="1" u="sng" dirty="0"/>
              <a:t>Do not leave patient alone</a:t>
            </a:r>
            <a:endParaRPr lang="en-IN" sz="3000" dirty="0"/>
          </a:p>
          <a:p>
            <a:pPr>
              <a:lnSpc>
                <a:spcPct val="120000"/>
              </a:lnSpc>
              <a:spcBef>
                <a:spcPts val="600"/>
              </a:spcBef>
            </a:pPr>
            <a:r>
              <a:rPr lang="en-US" sz="3000" dirty="0"/>
              <a:t>If patient is </a:t>
            </a:r>
            <a:r>
              <a:rPr lang="en-US" sz="3000" b="1" u="sng" dirty="0"/>
              <a:t>conscious</a:t>
            </a:r>
            <a:r>
              <a:rPr lang="en-US" sz="3000" dirty="0"/>
              <a:t>, keep in </a:t>
            </a:r>
            <a:r>
              <a:rPr lang="en-US" sz="3000" b="1" u="sng" dirty="0"/>
              <a:t>supine position with lower limbs raised</a:t>
            </a:r>
            <a:r>
              <a:rPr lang="en-US" sz="3000" dirty="0"/>
              <a:t> higher than head</a:t>
            </a:r>
            <a:endParaRPr lang="en-IN" sz="3000" dirty="0"/>
          </a:p>
          <a:p>
            <a:pPr>
              <a:lnSpc>
                <a:spcPct val="120000"/>
              </a:lnSpc>
              <a:spcBef>
                <a:spcPts val="600"/>
              </a:spcBef>
            </a:pPr>
            <a:r>
              <a:rPr lang="en-US" sz="3000" dirty="0"/>
              <a:t>If patient is </a:t>
            </a:r>
            <a:r>
              <a:rPr lang="en-US" sz="3000" b="1" u="sng" dirty="0"/>
              <a:t>unconscious</a:t>
            </a:r>
            <a:r>
              <a:rPr lang="en-US" sz="3000" dirty="0"/>
              <a:t>, keep in </a:t>
            </a:r>
            <a:r>
              <a:rPr lang="en-US" sz="3000" b="1" u="sng" dirty="0"/>
              <a:t>left lateral position</a:t>
            </a:r>
            <a:endParaRPr lang="en-IN" sz="3000" dirty="0"/>
          </a:p>
        </p:txBody>
      </p:sp>
      <p:sp>
        <p:nvSpPr>
          <p:cNvPr id="9" name="Title 1"/>
          <p:cNvSpPr txBox="1">
            <a:spLocks/>
          </p:cNvSpPr>
          <p:nvPr/>
        </p:nvSpPr>
        <p:spPr>
          <a:xfrm>
            <a:off x="587374" y="129578"/>
            <a:ext cx="11246037" cy="56804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dirty="0">
                <a:solidFill>
                  <a:schemeClr val="accent2"/>
                </a:solidFill>
              </a:rPr>
              <a:t>Immediate management of Anaphylaxis </a:t>
            </a:r>
          </a:p>
        </p:txBody>
      </p:sp>
    </p:spTree>
    <p:extLst>
      <p:ext uri="{BB962C8B-B14F-4D97-AF65-F5344CB8AC3E}">
        <p14:creationId xmlns:p14="http://schemas.microsoft.com/office/powerpoint/2010/main" val="10043545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2226"/>
            <a:ext cx="12192000" cy="776240"/>
          </a:xfrm>
        </p:spPr>
        <p:txBody>
          <a:bodyPr>
            <a:noAutofit/>
          </a:bodyPr>
          <a:lstStyle/>
          <a:p>
            <a:pPr algn="ctr"/>
            <a:r>
              <a:rPr lang="en-US" sz="4800" b="1" dirty="0">
                <a:solidFill>
                  <a:schemeClr val="accent2"/>
                </a:solidFill>
              </a:rPr>
              <a:t>Intramuscular administration of adrenaline</a:t>
            </a:r>
          </a:p>
        </p:txBody>
      </p:sp>
      <p:sp>
        <p:nvSpPr>
          <p:cNvPr id="3" name="Content Placeholder 2"/>
          <p:cNvSpPr>
            <a:spLocks noGrp="1"/>
          </p:cNvSpPr>
          <p:nvPr>
            <p:ph idx="1"/>
          </p:nvPr>
        </p:nvSpPr>
        <p:spPr>
          <a:xfrm>
            <a:off x="4693023" y="944880"/>
            <a:ext cx="6911602" cy="5496865"/>
          </a:xfrm>
        </p:spPr>
        <p:txBody>
          <a:bodyPr>
            <a:normAutofit/>
          </a:bodyPr>
          <a:lstStyle/>
          <a:p>
            <a:r>
              <a:rPr lang="en-US" sz="3200" dirty="0" smtClean="0"/>
              <a:t>ANMs already give most vaccinations intramuscularly (IM)</a:t>
            </a:r>
          </a:p>
          <a:p>
            <a:r>
              <a:rPr lang="en-US" sz="3200" dirty="0" smtClean="0"/>
              <a:t>Adrenaline is also to be given IM</a:t>
            </a:r>
          </a:p>
          <a:p>
            <a:r>
              <a:rPr lang="en-US" sz="3200" dirty="0" smtClean="0"/>
              <a:t>Use tuberculin or insulin syringe (without fixed needle) </a:t>
            </a:r>
          </a:p>
          <a:p>
            <a:r>
              <a:rPr lang="en-US" sz="3200" dirty="0" smtClean="0"/>
              <a:t>Recommended needle size for intramuscular administration of adrenaline is 24 or 25 G one inch long.</a:t>
            </a:r>
          </a:p>
          <a:p>
            <a:r>
              <a:rPr lang="en-US" sz="3200" dirty="0" smtClean="0"/>
              <a:t>Give single age –appropriate dose  using tuberculin / insulin syringe.</a:t>
            </a:r>
          </a:p>
        </p:txBody>
      </p:sp>
      <p:pic>
        <p:nvPicPr>
          <p:cNvPr id="4" name="Picture 3" descr="C:\Users\Deepak Polpakara\Desktop\Picture3.png"/>
          <p:cNvPicPr/>
          <p:nvPr/>
        </p:nvPicPr>
        <p:blipFill>
          <a:blip r:embed="rId2">
            <a:extLst>
              <a:ext uri="{28A0092B-C50C-407E-A947-70E740481C1C}">
                <a14:useLocalDpi xmlns:a14="http://schemas.microsoft.com/office/drawing/2010/main" val="0"/>
              </a:ext>
            </a:extLst>
          </a:blip>
          <a:srcRect/>
          <a:stretch>
            <a:fillRect/>
          </a:stretch>
        </p:blipFill>
        <p:spPr bwMode="auto">
          <a:xfrm>
            <a:off x="0" y="838200"/>
            <a:ext cx="4572000" cy="6019799"/>
          </a:xfrm>
          <a:prstGeom prst="rect">
            <a:avLst/>
          </a:prstGeom>
          <a:noFill/>
          <a:ln w="28575">
            <a:noFill/>
          </a:ln>
        </p:spPr>
      </p:pic>
    </p:spTree>
    <p:extLst>
      <p:ext uri="{BB962C8B-B14F-4D97-AF65-F5344CB8AC3E}">
        <p14:creationId xmlns:p14="http://schemas.microsoft.com/office/powerpoint/2010/main" val="26988636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sz="half" idx="2"/>
          </p:nvPr>
        </p:nvSpPr>
        <p:spPr>
          <a:xfrm>
            <a:off x="4411689" y="1421342"/>
            <a:ext cx="7192936" cy="3951311"/>
          </a:xfrm>
        </p:spPr>
        <p:txBody>
          <a:bodyPr>
            <a:noAutofit/>
          </a:bodyPr>
          <a:lstStyle/>
          <a:p>
            <a:r>
              <a:rPr lang="en-IN" sz="3600" dirty="0" smtClean="0"/>
              <a:t>Take one ampoule of adrenaline (1:1000) solution from Anaphylaxis kit</a:t>
            </a:r>
          </a:p>
          <a:p>
            <a:r>
              <a:rPr lang="en-IN" sz="3600" dirty="0" smtClean="0"/>
              <a:t>Check name, dilution and expiry date on label of vial </a:t>
            </a:r>
          </a:p>
          <a:p>
            <a:r>
              <a:rPr lang="en-US" sz="3600" dirty="0"/>
              <a:t>Take a 1 ml </a:t>
            </a:r>
            <a:r>
              <a:rPr lang="en-US" sz="3600" dirty="0" smtClean="0"/>
              <a:t>tuberculin or a 40 units insulin syringe and 24/25 G one inch long needle</a:t>
            </a:r>
          </a:p>
        </p:txBody>
      </p:sp>
      <p:sp>
        <p:nvSpPr>
          <p:cNvPr id="2" name="Title 1"/>
          <p:cNvSpPr>
            <a:spLocks noGrp="1"/>
          </p:cNvSpPr>
          <p:nvPr>
            <p:ph type="title"/>
          </p:nvPr>
        </p:nvSpPr>
        <p:spPr>
          <a:xfrm>
            <a:off x="294797" y="64100"/>
            <a:ext cx="11640403" cy="1024307"/>
          </a:xfrm>
        </p:spPr>
        <p:txBody>
          <a:bodyPr>
            <a:normAutofit/>
          </a:bodyPr>
          <a:lstStyle/>
          <a:p>
            <a:pPr algn="ctr"/>
            <a:r>
              <a:rPr lang="en-US" b="1" dirty="0">
                <a:solidFill>
                  <a:schemeClr val="accent2"/>
                </a:solidFill>
              </a:rPr>
              <a:t>Steps for administration of injection Adrenaline</a:t>
            </a:r>
            <a:endParaRPr lang="en-IN" b="1" dirty="0">
              <a:solidFill>
                <a:schemeClr val="accent2"/>
              </a:solidFill>
            </a:endParaRPr>
          </a:p>
        </p:txBody>
      </p:sp>
      <p:pic>
        <p:nvPicPr>
          <p:cNvPr id="5" name="Picture 4" descr="B:\2016\Adrenaline 2016\Pictures\Pictures\0641142035.jpg"/>
          <p:cNvPicPr/>
          <p:nvPr/>
        </p:nvPicPr>
        <p:blipFill rotWithShape="1">
          <a:blip r:embed="rId3" cstate="print">
            <a:extLst>
              <a:ext uri="{28A0092B-C50C-407E-A947-70E740481C1C}">
                <a14:useLocalDpi xmlns:a14="http://schemas.microsoft.com/office/drawing/2010/main" val="0"/>
              </a:ext>
            </a:extLst>
          </a:blip>
          <a:srcRect l="18128" r="19503"/>
          <a:stretch/>
        </p:blipFill>
        <p:spPr bwMode="auto">
          <a:xfrm>
            <a:off x="587375" y="1412875"/>
            <a:ext cx="1725519" cy="4439601"/>
          </a:xfrm>
          <a:prstGeom prst="rect">
            <a:avLst/>
          </a:prstGeom>
          <a:noFill/>
          <a:ln w="28575">
            <a:noFill/>
          </a:ln>
        </p:spPr>
      </p:pic>
      <p:sp>
        <p:nvSpPr>
          <p:cNvPr id="6" name="TextBox 5"/>
          <p:cNvSpPr txBox="1"/>
          <p:nvPr/>
        </p:nvSpPr>
        <p:spPr>
          <a:xfrm>
            <a:off x="587374" y="5914429"/>
            <a:ext cx="4197986" cy="707886"/>
          </a:xfrm>
          <a:prstGeom prst="rect">
            <a:avLst/>
          </a:prstGeom>
          <a:noFill/>
          <a:ln>
            <a:noFill/>
          </a:ln>
        </p:spPr>
        <p:txBody>
          <a:bodyPr wrap="square" rtlCol="0">
            <a:spAutoFit/>
          </a:bodyPr>
          <a:lstStyle/>
          <a:p>
            <a:r>
              <a:rPr lang="en-US" sz="2000" dirty="0" smtClean="0"/>
              <a:t>Adrenaline is also supplied in ampoules labelled as Epinephrine.</a:t>
            </a:r>
          </a:p>
        </p:txBody>
      </p:sp>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54410" t="6975" r="27436" b="6051"/>
          <a:stretch/>
        </p:blipFill>
        <p:spPr>
          <a:xfrm>
            <a:off x="2491234" y="1421342"/>
            <a:ext cx="1623566" cy="4431134"/>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182247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sz="half" idx="2"/>
          </p:nvPr>
        </p:nvSpPr>
        <p:spPr>
          <a:xfrm>
            <a:off x="587374" y="1108075"/>
            <a:ext cx="11017251" cy="1397766"/>
          </a:xfrm>
        </p:spPr>
        <p:txBody>
          <a:bodyPr>
            <a:noAutofit/>
          </a:bodyPr>
          <a:lstStyle/>
          <a:p>
            <a:r>
              <a:rPr lang="en-US" sz="3200" dirty="0" smtClean="0"/>
              <a:t>Use table for choosing adrenaline dose to be administered as per age of patient and available syringe </a:t>
            </a:r>
          </a:p>
          <a:p>
            <a:r>
              <a:rPr lang="en-US" sz="3200" dirty="0" smtClean="0"/>
              <a:t>Load required </a:t>
            </a:r>
            <a:r>
              <a:rPr lang="en-US" sz="3200" dirty="0"/>
              <a:t>dose of </a:t>
            </a:r>
            <a:r>
              <a:rPr lang="en-US" sz="3200" dirty="0" smtClean="0"/>
              <a:t>adrenaline in the syringe.</a:t>
            </a:r>
          </a:p>
        </p:txBody>
      </p:sp>
      <p:graphicFrame>
        <p:nvGraphicFramePr>
          <p:cNvPr id="8" name="Content Placeholder 7"/>
          <p:cNvGraphicFramePr>
            <a:graphicFrameLocks noGrp="1"/>
          </p:cNvGraphicFramePr>
          <p:nvPr>
            <p:ph sz="half" idx="1"/>
            <p:extLst>
              <p:ext uri="{D42A27DB-BD31-4B8C-83A1-F6EECF244321}">
                <p14:modId xmlns:p14="http://schemas.microsoft.com/office/powerpoint/2010/main" val="2255125393"/>
              </p:ext>
            </p:extLst>
          </p:nvPr>
        </p:nvGraphicFramePr>
        <p:xfrm>
          <a:off x="1" y="3306992"/>
          <a:ext cx="12191999" cy="3373822"/>
        </p:xfrm>
        <a:graphic>
          <a:graphicData uri="http://schemas.openxmlformats.org/drawingml/2006/table">
            <a:tbl>
              <a:tblPr firstRow="1" bandRow="1">
                <a:tableStyleId>{85BE263C-DBD7-4A20-BB59-AAB30ACAA65A}</a:tableStyleId>
              </a:tblPr>
              <a:tblGrid>
                <a:gridCol w="2438399"/>
                <a:gridCol w="2387017"/>
                <a:gridCol w="7366583"/>
              </a:tblGrid>
              <a:tr h="607519">
                <a:tc>
                  <a:txBody>
                    <a:bodyPr/>
                    <a:lstStyle/>
                    <a:p>
                      <a:pPr marL="174625" lvl="0" indent="0" algn="l">
                        <a:lnSpc>
                          <a:spcPct val="115000"/>
                        </a:lnSpc>
                        <a:spcAft>
                          <a:spcPts val="0"/>
                        </a:spcAft>
                      </a:pPr>
                      <a:r>
                        <a:rPr lang="en-US" sz="2000" b="1" dirty="0">
                          <a:effectLst/>
                        </a:rPr>
                        <a:t>Age </a:t>
                      </a:r>
                      <a:r>
                        <a:rPr lang="en-US" sz="2000" b="1" dirty="0" smtClean="0">
                          <a:effectLst/>
                        </a:rPr>
                        <a:t>group (in years)</a:t>
                      </a:r>
                      <a:endParaRPr lang="en-IN" sz="2000" b="1" dirty="0">
                        <a:solidFill>
                          <a:sysClr val="windowText" lastClr="000000"/>
                        </a:solidFill>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74625" lvl="0" indent="0" algn="l">
                        <a:lnSpc>
                          <a:spcPct val="115000"/>
                        </a:lnSpc>
                        <a:spcAft>
                          <a:spcPts val="0"/>
                        </a:spcAft>
                      </a:pPr>
                      <a:r>
                        <a:rPr lang="en-IN" sz="2000" dirty="0" smtClean="0">
                          <a:effectLst/>
                        </a:rPr>
                        <a:t>Needle </a:t>
                      </a:r>
                      <a:endParaRPr lang="en-IN" sz="2000" b="1" dirty="0">
                        <a:solidFill>
                          <a:sysClr val="windowText" lastClr="000000"/>
                        </a:solidFill>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57200" lvl="0" algn="l">
                        <a:lnSpc>
                          <a:spcPct val="115000"/>
                        </a:lnSpc>
                        <a:spcAft>
                          <a:spcPts val="0"/>
                        </a:spcAft>
                      </a:pPr>
                      <a:r>
                        <a:rPr lang="en-US" sz="2000" dirty="0" smtClean="0">
                          <a:effectLst/>
                        </a:rPr>
                        <a:t>Dose for single administration in ml (tuberculin) or units (insulin)</a:t>
                      </a:r>
                      <a:endParaRPr lang="en-IN" sz="2000" b="1" dirty="0">
                        <a:solidFill>
                          <a:sysClr val="windowText" lastClr="000000"/>
                        </a:solidFill>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4575">
                <a:tc>
                  <a:txBody>
                    <a:bodyPr/>
                    <a:lstStyle/>
                    <a:p>
                      <a:pPr marL="457200" indent="-282575" algn="l">
                        <a:lnSpc>
                          <a:spcPct val="115000"/>
                        </a:lnSpc>
                        <a:spcAft>
                          <a:spcPts val="0"/>
                        </a:spcAft>
                      </a:pPr>
                      <a:r>
                        <a:rPr lang="en-US" sz="2800" b="1" dirty="0">
                          <a:effectLst/>
                        </a:rPr>
                        <a:t>0-1 </a:t>
                      </a:r>
                      <a:endParaRPr lang="en-IN" sz="2800" b="1" dirty="0">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5">
                  <a:txBody>
                    <a:bodyPr/>
                    <a:lstStyle/>
                    <a:p>
                      <a:pPr marL="457200" algn="l">
                        <a:lnSpc>
                          <a:spcPct val="115000"/>
                        </a:lnSpc>
                        <a:spcAft>
                          <a:spcPts val="0"/>
                        </a:spcAft>
                      </a:pPr>
                      <a:endParaRPr lang="en-US" sz="2800" dirty="0" smtClean="0">
                        <a:effectLst/>
                      </a:endParaRPr>
                    </a:p>
                    <a:p>
                      <a:pPr marL="174625" indent="0" algn="l">
                        <a:lnSpc>
                          <a:spcPct val="115000"/>
                        </a:lnSpc>
                        <a:spcAft>
                          <a:spcPts val="0"/>
                        </a:spcAft>
                      </a:pPr>
                      <a:r>
                        <a:rPr lang="en-US" sz="2800" dirty="0" smtClean="0">
                          <a:effectLst/>
                        </a:rPr>
                        <a:t>1 inch long</a:t>
                      </a:r>
                      <a:r>
                        <a:rPr lang="en-US" sz="2800" baseline="0" dirty="0" smtClean="0">
                          <a:effectLst/>
                        </a:rPr>
                        <a:t> of </a:t>
                      </a:r>
                      <a:r>
                        <a:rPr lang="en-US" sz="2800" dirty="0" smtClean="0">
                          <a:effectLst/>
                        </a:rPr>
                        <a:t>24G</a:t>
                      </a:r>
                      <a:r>
                        <a:rPr lang="en-US" sz="2800" dirty="0">
                          <a:effectLst/>
                        </a:rPr>
                        <a:t> </a:t>
                      </a:r>
                      <a:r>
                        <a:rPr lang="en-US" sz="2800" dirty="0" smtClean="0">
                          <a:effectLst/>
                        </a:rPr>
                        <a:t>or 25G </a:t>
                      </a:r>
                      <a:endParaRPr lang="en-IN" sz="2800" dirty="0">
                        <a:effectLst/>
                      </a:endParaRPr>
                    </a:p>
                    <a:p>
                      <a:pPr marL="457200" algn="l">
                        <a:lnSpc>
                          <a:spcPct val="115000"/>
                        </a:lnSpc>
                        <a:spcAft>
                          <a:spcPts val="0"/>
                        </a:spcAft>
                      </a:pPr>
                      <a:r>
                        <a:rPr lang="en-US" sz="2800" dirty="0">
                          <a:effectLst/>
                        </a:rPr>
                        <a:t> </a:t>
                      </a:r>
                      <a:endParaRPr lang="en-IN" sz="2800" dirty="0">
                        <a:effectLst/>
                      </a:endParaRPr>
                    </a:p>
                    <a:p>
                      <a:pPr marL="457200" algn="l">
                        <a:lnSpc>
                          <a:spcPct val="115000"/>
                        </a:lnSpc>
                        <a:spcAft>
                          <a:spcPts val="0"/>
                        </a:spcAft>
                      </a:pPr>
                      <a:r>
                        <a:rPr lang="en-US" sz="2800" dirty="0">
                          <a:effectLst/>
                        </a:rPr>
                        <a:t> </a:t>
                      </a:r>
                      <a:endParaRPr lang="en-IN" sz="2800" b="1" dirty="0">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457200" algn="l">
                        <a:lnSpc>
                          <a:spcPct val="115000"/>
                        </a:lnSpc>
                        <a:spcAft>
                          <a:spcPts val="0"/>
                        </a:spcAft>
                      </a:pPr>
                      <a:r>
                        <a:rPr lang="en-US" sz="2800" dirty="0">
                          <a:effectLst/>
                        </a:rPr>
                        <a:t>0.05 </a:t>
                      </a:r>
                      <a:r>
                        <a:rPr lang="en-US" sz="2800" dirty="0" smtClean="0">
                          <a:effectLst/>
                        </a:rPr>
                        <a:t>ml / 2 units</a:t>
                      </a:r>
                      <a:endParaRPr lang="en-IN" sz="2800" b="1" dirty="0">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4575">
                <a:tc>
                  <a:txBody>
                    <a:bodyPr/>
                    <a:lstStyle/>
                    <a:p>
                      <a:pPr marL="457200" indent="-282575" algn="l" defTabSz="914400" rtl="0" eaLnBrk="1" latinLnBrk="0" hangingPunct="1">
                        <a:lnSpc>
                          <a:spcPct val="115000"/>
                        </a:lnSpc>
                        <a:spcAft>
                          <a:spcPts val="0"/>
                        </a:spcAft>
                      </a:pPr>
                      <a:r>
                        <a:rPr lang="en-US" sz="2800" b="1" kern="1200" dirty="0" smtClean="0">
                          <a:solidFill>
                            <a:schemeClr val="dk1"/>
                          </a:solidFill>
                          <a:effectLst/>
                          <a:latin typeface="+mn-lt"/>
                          <a:ea typeface="+mn-ea"/>
                          <a:cs typeface="+mn-cs"/>
                        </a:rPr>
                        <a:t>1-6</a:t>
                      </a:r>
                      <a:endParaRPr lang="en-IN" sz="2800" b="1" kern="1200" dirty="0">
                        <a:solidFill>
                          <a:schemeClr val="dk1"/>
                        </a:solidFill>
                        <a:effectLst/>
                        <a:latin typeface="+mn-lt"/>
                        <a:ea typeface="+mn-ea"/>
                        <a:cs typeface="+mn-cs"/>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marL="457200" algn="ctr">
                        <a:lnSpc>
                          <a:spcPct val="115000"/>
                        </a:lnSpc>
                        <a:spcAft>
                          <a:spcPts val="0"/>
                        </a:spcAft>
                      </a:pPr>
                      <a:endParaRPr lang="en-IN" sz="1600" b="1" dirty="0">
                        <a:effectLst/>
                        <a:latin typeface="Calibri" panose="020F0502020204030204" pitchFamily="34" charset="0"/>
                        <a:ea typeface="Times New Roman" panose="02020603050405020304" pitchFamily="18" charset="0"/>
                        <a:cs typeface="Mangal" panose="02040503050203030202" pitchFamily="18" charset="0"/>
                      </a:endParaRPr>
                    </a:p>
                  </a:txBody>
                  <a:tcPr marL="66324" marR="66324" marT="0" marB="0"/>
                </a:tc>
                <a:tc>
                  <a:txBody>
                    <a:bodyPr/>
                    <a:lstStyle/>
                    <a:p>
                      <a:pPr marL="457200" algn="l">
                        <a:lnSpc>
                          <a:spcPct val="115000"/>
                        </a:lnSpc>
                        <a:spcAft>
                          <a:spcPts val="0"/>
                        </a:spcAft>
                      </a:pPr>
                      <a:r>
                        <a:rPr lang="en-US" sz="2800" dirty="0">
                          <a:effectLst/>
                        </a:rPr>
                        <a:t>0.1 </a:t>
                      </a:r>
                      <a:r>
                        <a:rPr lang="en-US" sz="2800" dirty="0" smtClean="0">
                          <a:effectLst/>
                        </a:rPr>
                        <a:t>ml / 4 units</a:t>
                      </a:r>
                      <a:endParaRPr lang="en-IN" sz="2800" b="1" dirty="0">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4575">
                <a:tc>
                  <a:txBody>
                    <a:bodyPr/>
                    <a:lstStyle/>
                    <a:p>
                      <a:pPr marL="457200" indent="-282575" algn="l" defTabSz="914400" rtl="0" eaLnBrk="1" latinLnBrk="0" hangingPunct="1">
                        <a:lnSpc>
                          <a:spcPct val="115000"/>
                        </a:lnSpc>
                        <a:spcAft>
                          <a:spcPts val="0"/>
                        </a:spcAft>
                      </a:pPr>
                      <a:r>
                        <a:rPr lang="en-US" sz="2800" b="1" kern="1200" dirty="0">
                          <a:solidFill>
                            <a:schemeClr val="dk1"/>
                          </a:solidFill>
                          <a:effectLst/>
                          <a:latin typeface="+mn-lt"/>
                          <a:ea typeface="+mn-ea"/>
                          <a:cs typeface="+mn-cs"/>
                        </a:rPr>
                        <a:t>6-12 </a:t>
                      </a:r>
                      <a:endParaRPr lang="en-IN" sz="2800" b="1" kern="1200" dirty="0">
                        <a:solidFill>
                          <a:schemeClr val="dk1"/>
                        </a:solidFill>
                        <a:effectLst/>
                        <a:latin typeface="+mn-lt"/>
                        <a:ea typeface="+mn-ea"/>
                        <a:cs typeface="+mn-cs"/>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IN"/>
                    </a:p>
                  </a:txBody>
                  <a:tcPr/>
                </a:tc>
                <a:tc>
                  <a:txBody>
                    <a:bodyPr/>
                    <a:lstStyle/>
                    <a:p>
                      <a:pPr marL="457200" algn="l">
                        <a:lnSpc>
                          <a:spcPct val="115000"/>
                        </a:lnSpc>
                        <a:spcAft>
                          <a:spcPts val="0"/>
                        </a:spcAft>
                      </a:pPr>
                      <a:r>
                        <a:rPr lang="en-US" sz="2800" dirty="0">
                          <a:effectLst/>
                        </a:rPr>
                        <a:t>0.2 </a:t>
                      </a:r>
                      <a:r>
                        <a:rPr lang="en-US" sz="2800" dirty="0" smtClean="0">
                          <a:effectLst/>
                        </a:rPr>
                        <a:t>ml / 8 units</a:t>
                      </a:r>
                      <a:endParaRPr lang="en-IN" sz="2800" b="1" dirty="0">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4575">
                <a:tc>
                  <a:txBody>
                    <a:bodyPr/>
                    <a:lstStyle/>
                    <a:p>
                      <a:pPr marL="457200" indent="-282575" algn="l" defTabSz="914400" rtl="0" eaLnBrk="1" latinLnBrk="0" hangingPunct="1">
                        <a:lnSpc>
                          <a:spcPct val="115000"/>
                        </a:lnSpc>
                        <a:spcAft>
                          <a:spcPts val="0"/>
                        </a:spcAft>
                      </a:pPr>
                      <a:r>
                        <a:rPr lang="en-US" sz="2800" b="1" kern="1200" dirty="0">
                          <a:solidFill>
                            <a:schemeClr val="dk1"/>
                          </a:solidFill>
                          <a:effectLst/>
                          <a:latin typeface="+mn-lt"/>
                          <a:ea typeface="+mn-ea"/>
                          <a:cs typeface="+mn-cs"/>
                        </a:rPr>
                        <a:t>12-18 </a:t>
                      </a:r>
                      <a:endParaRPr lang="en-IN" sz="2800" b="1" kern="1200" dirty="0">
                        <a:solidFill>
                          <a:schemeClr val="dk1"/>
                        </a:solidFill>
                        <a:effectLst/>
                        <a:latin typeface="+mn-lt"/>
                        <a:ea typeface="+mn-ea"/>
                        <a:cs typeface="+mn-cs"/>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IN"/>
                    </a:p>
                  </a:txBody>
                  <a:tcPr/>
                </a:tc>
                <a:tc>
                  <a:txBody>
                    <a:bodyPr/>
                    <a:lstStyle/>
                    <a:p>
                      <a:pPr marL="457200" algn="l">
                        <a:lnSpc>
                          <a:spcPct val="115000"/>
                        </a:lnSpc>
                        <a:spcAft>
                          <a:spcPts val="0"/>
                        </a:spcAft>
                      </a:pPr>
                      <a:r>
                        <a:rPr lang="en-US" sz="2800" dirty="0">
                          <a:effectLst/>
                        </a:rPr>
                        <a:t>0.3 </a:t>
                      </a:r>
                      <a:r>
                        <a:rPr lang="en-US" sz="2800" dirty="0" smtClean="0">
                          <a:effectLst/>
                        </a:rPr>
                        <a:t>ml / 12 units</a:t>
                      </a:r>
                      <a:endParaRPr lang="en-IN" sz="2800" b="1" dirty="0">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709870">
                <a:tc>
                  <a:txBody>
                    <a:bodyPr/>
                    <a:lstStyle/>
                    <a:p>
                      <a:pPr marL="457200" indent="-282575" algn="l" defTabSz="914400" rtl="0" eaLnBrk="1" latinLnBrk="0" hangingPunct="1">
                        <a:lnSpc>
                          <a:spcPct val="115000"/>
                        </a:lnSpc>
                        <a:spcAft>
                          <a:spcPts val="0"/>
                        </a:spcAft>
                      </a:pPr>
                      <a:r>
                        <a:rPr lang="en-US" sz="2800" b="1" kern="1200" dirty="0">
                          <a:solidFill>
                            <a:schemeClr val="dk1"/>
                          </a:solidFill>
                          <a:effectLst/>
                          <a:latin typeface="+mn-lt"/>
                          <a:ea typeface="+mn-ea"/>
                          <a:cs typeface="+mn-cs"/>
                        </a:rPr>
                        <a:t>Adults</a:t>
                      </a:r>
                      <a:endParaRPr lang="en-IN" sz="2800" b="1" kern="1200" dirty="0">
                        <a:solidFill>
                          <a:schemeClr val="dk1"/>
                        </a:solidFill>
                        <a:effectLst/>
                        <a:latin typeface="+mn-lt"/>
                        <a:ea typeface="+mn-ea"/>
                        <a:cs typeface="+mn-cs"/>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IN"/>
                    </a:p>
                  </a:txBody>
                  <a:tcPr/>
                </a:tc>
                <a:tc>
                  <a:txBody>
                    <a:bodyPr/>
                    <a:lstStyle/>
                    <a:p>
                      <a:pPr marL="457200" lvl="1" indent="0" algn="l">
                        <a:lnSpc>
                          <a:spcPct val="115000"/>
                        </a:lnSpc>
                        <a:spcAft>
                          <a:spcPts val="0"/>
                        </a:spcAft>
                        <a:buFont typeface="+mj-lt"/>
                        <a:buNone/>
                      </a:pPr>
                      <a:r>
                        <a:rPr lang="en-US" sz="2800" dirty="0" smtClean="0">
                          <a:effectLst/>
                        </a:rPr>
                        <a:t>0.5 ml / 20 units</a:t>
                      </a:r>
                      <a:endParaRPr lang="en-IN" sz="2800" b="1" dirty="0">
                        <a:effectLst/>
                        <a:latin typeface="+mj-lt"/>
                        <a:ea typeface="Times New Roman" panose="02020603050405020304" pitchFamily="18" charset="0"/>
                        <a:cs typeface="Mangal" panose="02040503050203030202" pitchFamily="18" charset="0"/>
                      </a:endParaRPr>
                    </a:p>
                  </a:txBody>
                  <a:tcPr marL="66324" marR="66324"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9" name="TextBox 8"/>
          <p:cNvSpPr txBox="1"/>
          <p:nvPr/>
        </p:nvSpPr>
        <p:spPr>
          <a:xfrm>
            <a:off x="1" y="2716719"/>
            <a:ext cx="12192000" cy="461665"/>
          </a:xfrm>
          <a:prstGeom prst="rect">
            <a:avLst/>
          </a:prstGeom>
          <a:noFill/>
          <a:ln w="28575">
            <a:noFill/>
          </a:ln>
        </p:spPr>
        <p:txBody>
          <a:bodyPr wrap="square" rtlCol="0">
            <a:spAutoFit/>
          </a:bodyPr>
          <a:lstStyle/>
          <a:p>
            <a:pPr algn="ctr"/>
            <a:r>
              <a:rPr lang="en-IN" sz="2400" b="1" dirty="0" smtClean="0"/>
              <a:t>Age specific dosing chart of adrenaline (1:1000) dose for management of anaphylaxis </a:t>
            </a:r>
            <a:endParaRPr lang="en-IN" sz="2400" b="1" dirty="0"/>
          </a:p>
        </p:txBody>
      </p:sp>
      <p:sp>
        <p:nvSpPr>
          <p:cNvPr id="7" name="Title 1"/>
          <p:cNvSpPr>
            <a:spLocks noGrp="1"/>
          </p:cNvSpPr>
          <p:nvPr>
            <p:ph type="title"/>
          </p:nvPr>
        </p:nvSpPr>
        <p:spPr>
          <a:xfrm>
            <a:off x="1" y="33620"/>
            <a:ext cx="12191999" cy="1024307"/>
          </a:xfrm>
        </p:spPr>
        <p:txBody>
          <a:bodyPr>
            <a:normAutofit/>
          </a:bodyPr>
          <a:lstStyle/>
          <a:p>
            <a:pPr algn="ctr"/>
            <a:r>
              <a:rPr lang="en-US" b="1" dirty="0">
                <a:solidFill>
                  <a:schemeClr val="accent2"/>
                </a:solidFill>
              </a:rPr>
              <a:t>Steps for administration of injection Adrenaline</a:t>
            </a:r>
            <a:endParaRPr lang="en-IN" b="1" dirty="0">
              <a:solidFill>
                <a:schemeClr val="accent2"/>
              </a:solidFill>
            </a:endParaRPr>
          </a:p>
        </p:txBody>
      </p:sp>
    </p:spTree>
    <p:extLst>
      <p:ext uri="{BB962C8B-B14F-4D97-AF65-F5344CB8AC3E}">
        <p14:creationId xmlns:p14="http://schemas.microsoft.com/office/powerpoint/2010/main" val="36025522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92480"/>
            <a:ext cx="4770120" cy="645464"/>
          </a:xfrm>
          <a:ln>
            <a:noFill/>
          </a:ln>
        </p:spPr>
        <p:txBody>
          <a:bodyPr>
            <a:noAutofit/>
          </a:bodyPr>
          <a:lstStyle/>
          <a:p>
            <a:pPr algn="ctr"/>
            <a:r>
              <a:rPr lang="en-US" sz="2400" b="1" dirty="0" smtClean="0">
                <a:latin typeface="+mn-lt"/>
              </a:rPr>
              <a:t>Gradations on 1 ml </a:t>
            </a:r>
            <a:r>
              <a:rPr lang="en-IN" sz="2400" dirty="0">
                <a:solidFill>
                  <a:prstClr val="black"/>
                </a:solidFill>
                <a:latin typeface="+mn-lt"/>
                <a:ea typeface="+mn-ea"/>
                <a:cs typeface="+mn-cs"/>
              </a:rPr>
              <a:t>(tuberculin) </a:t>
            </a:r>
            <a:r>
              <a:rPr lang="en-US" sz="2400" b="1" dirty="0" smtClean="0">
                <a:latin typeface="+mn-lt"/>
              </a:rPr>
              <a:t>syringe</a:t>
            </a:r>
            <a:endParaRPr lang="en-US" sz="2400" b="1" dirty="0">
              <a:latin typeface="+mn-lt"/>
            </a:endParaRPr>
          </a:p>
        </p:txBody>
      </p:sp>
      <p:sp>
        <p:nvSpPr>
          <p:cNvPr id="19" name="Content Placeholder 18"/>
          <p:cNvSpPr>
            <a:spLocks noGrp="1"/>
          </p:cNvSpPr>
          <p:nvPr>
            <p:ph idx="1"/>
          </p:nvPr>
        </p:nvSpPr>
        <p:spPr>
          <a:xfrm>
            <a:off x="4370904" y="1424653"/>
            <a:ext cx="7577256" cy="3786300"/>
          </a:xfrm>
        </p:spPr>
        <p:txBody>
          <a:bodyPr>
            <a:noAutofit/>
          </a:bodyPr>
          <a:lstStyle/>
          <a:p>
            <a:r>
              <a:rPr lang="en-IN" sz="2800" dirty="0" smtClean="0"/>
              <a:t>As part </a:t>
            </a:r>
            <a:r>
              <a:rPr lang="en-IN" sz="2800" dirty="0"/>
              <a:t>of Anaphylaxis </a:t>
            </a:r>
            <a:r>
              <a:rPr lang="en-IN" sz="2800" dirty="0" smtClean="0"/>
              <a:t>kit, states/district will procure and supply </a:t>
            </a:r>
          </a:p>
          <a:p>
            <a:pPr lvl="1"/>
            <a:r>
              <a:rPr lang="en-IN" b="1" dirty="0" smtClean="0"/>
              <a:t>1 ml syringe (tuberculin) </a:t>
            </a:r>
            <a:r>
              <a:rPr lang="en-IN" dirty="0" smtClean="0"/>
              <a:t>with</a:t>
            </a:r>
            <a:r>
              <a:rPr lang="en-IN" b="1" dirty="0" smtClean="0"/>
              <a:t> 50 gradations </a:t>
            </a:r>
            <a:r>
              <a:rPr lang="en-IN" dirty="0" smtClean="0"/>
              <a:t>(one gradation = 0.02 ml) </a:t>
            </a:r>
            <a:r>
              <a:rPr lang="en-IN" u="sng" dirty="0" smtClean="0"/>
              <a:t>without fixed needles</a:t>
            </a:r>
            <a:r>
              <a:rPr lang="en-IN" dirty="0" smtClean="0"/>
              <a:t> – </a:t>
            </a:r>
            <a:r>
              <a:rPr lang="en-IN" b="1" dirty="0" smtClean="0"/>
              <a:t>3 nos./sub centre or ANM</a:t>
            </a:r>
          </a:p>
          <a:p>
            <a:pPr marL="914400" lvl="2" indent="0">
              <a:buNone/>
            </a:pPr>
            <a:r>
              <a:rPr lang="en-IN" sz="2800" b="1" dirty="0"/>
              <a:t>	</a:t>
            </a:r>
            <a:r>
              <a:rPr lang="en-IN" sz="2800" b="1" dirty="0" smtClean="0"/>
              <a:t>	OR</a:t>
            </a:r>
          </a:p>
          <a:p>
            <a:pPr marL="914400" lvl="2" indent="0">
              <a:buNone/>
            </a:pPr>
            <a:r>
              <a:rPr lang="en-IN" sz="2800" b="1" dirty="0" smtClean="0"/>
              <a:t>40 units syringe (insulin) with 40 gradations (one gradation – 1 unit) </a:t>
            </a:r>
            <a:r>
              <a:rPr lang="en-IN" sz="2800" u="sng" dirty="0" smtClean="0"/>
              <a:t>without fixed needles </a:t>
            </a:r>
            <a:r>
              <a:rPr lang="en-IN" sz="2800" b="1" dirty="0" smtClean="0"/>
              <a:t>– 3 nos./sub centre or ANM</a:t>
            </a:r>
          </a:p>
          <a:p>
            <a:pPr lvl="1"/>
            <a:r>
              <a:rPr lang="en-IN" b="1" dirty="0" smtClean="0"/>
              <a:t>1 inch needle</a:t>
            </a:r>
            <a:r>
              <a:rPr lang="en-IN" dirty="0" smtClean="0"/>
              <a:t> of 24/25 G – </a:t>
            </a:r>
            <a:r>
              <a:rPr lang="en-IN" b="1" dirty="0" smtClean="0"/>
              <a:t>3 nos./sub centre or ANM</a:t>
            </a:r>
          </a:p>
        </p:txBody>
      </p:sp>
      <p:grpSp>
        <p:nvGrpSpPr>
          <p:cNvPr id="6" name="Group 5"/>
          <p:cNvGrpSpPr/>
          <p:nvPr/>
        </p:nvGrpSpPr>
        <p:grpSpPr>
          <a:xfrm>
            <a:off x="15240" y="1402080"/>
            <a:ext cx="4216460" cy="5334000"/>
            <a:chOff x="1719287" y="0"/>
            <a:chExt cx="5648957" cy="3766185"/>
          </a:xfrm>
        </p:grpSpPr>
        <p:pic>
          <p:nvPicPr>
            <p:cNvPr id="7" name="Picture 6" descr="H:\Adrenaline syringe photographs\IMG_0649.JPG"/>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19287" y="0"/>
              <a:ext cx="5648957" cy="3766185"/>
            </a:xfrm>
            <a:prstGeom prst="rect">
              <a:avLst/>
            </a:prstGeom>
            <a:noFill/>
            <a:ln w="28575">
              <a:noFill/>
            </a:ln>
            <a:effectLst>
              <a:outerShdw blurRad="50800" dist="38100" dir="2700000" algn="tl" rotWithShape="0">
                <a:prstClr val="black">
                  <a:alpha val="40000"/>
                </a:prstClr>
              </a:outerShdw>
            </a:effectLst>
          </p:spPr>
        </p:pic>
        <p:cxnSp>
          <p:nvCxnSpPr>
            <p:cNvPr id="8" name="Straight Arrow Connector 7"/>
            <p:cNvCxnSpPr>
              <a:cxnSpLocks/>
            </p:cNvCxnSpPr>
            <p:nvPr/>
          </p:nvCxnSpPr>
          <p:spPr>
            <a:xfrm flipV="1">
              <a:off x="3177392" y="1768791"/>
              <a:ext cx="1043797" cy="31250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 Box 20"/>
            <p:cNvSpPr txBox="1">
              <a:spLocks/>
            </p:cNvSpPr>
            <p:nvPr/>
          </p:nvSpPr>
          <p:spPr>
            <a:xfrm>
              <a:off x="2148851" y="363752"/>
              <a:ext cx="1132664" cy="324996"/>
            </a:xfrm>
            <a:prstGeom prst="rect">
              <a:avLst/>
            </a:prstGeom>
            <a:solidFill>
              <a:schemeClr val="bg1">
                <a:lumMod val="75000"/>
              </a:schemeClr>
            </a:solidFill>
            <a:ln w="6350">
              <a:solidFill>
                <a:schemeClr val="tx1"/>
              </a:solid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15000"/>
                </a:lnSpc>
                <a:spcBef>
                  <a:spcPts val="0"/>
                </a:spcBef>
                <a:spcAft>
                  <a:spcPts val="800"/>
                </a:spcAft>
              </a:pPr>
              <a:r>
                <a:rPr lang="en-US" sz="1600" dirty="0">
                  <a:effectLst/>
                  <a:ea typeface="Times New Roman" panose="02020603050405020304" pitchFamily="18" charset="0"/>
                  <a:cs typeface="Mangal"/>
                </a:rPr>
                <a:t>0.05 ml</a:t>
              </a:r>
            </a:p>
          </p:txBody>
        </p:sp>
        <p:sp>
          <p:nvSpPr>
            <p:cNvPr id="10" name="Text Box 21"/>
            <p:cNvSpPr txBox="1">
              <a:spLocks/>
            </p:cNvSpPr>
            <p:nvPr/>
          </p:nvSpPr>
          <p:spPr>
            <a:xfrm>
              <a:off x="2194016" y="688749"/>
              <a:ext cx="981076" cy="349478"/>
            </a:xfrm>
            <a:prstGeom prst="rect">
              <a:avLst/>
            </a:prstGeom>
            <a:solidFill>
              <a:sysClr val="window" lastClr="FFFFFF">
                <a:lumMod val="75000"/>
              </a:sysClr>
            </a:solidFill>
            <a:ln w="6350">
              <a:solidFill>
                <a:schemeClr val="tx1"/>
              </a:solidFill>
            </a:ln>
            <a:effectLst/>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15000"/>
                </a:lnSpc>
                <a:spcBef>
                  <a:spcPts val="0"/>
                </a:spcBef>
                <a:spcAft>
                  <a:spcPts val="800"/>
                </a:spcAft>
              </a:pPr>
              <a:r>
                <a:rPr lang="en-US" sz="1600" dirty="0">
                  <a:effectLst/>
                  <a:latin typeface="Calibri" panose="020F0502020204030204" pitchFamily="34" charset="0"/>
                  <a:ea typeface="Times New Roman" panose="02020603050405020304" pitchFamily="18" charset="0"/>
                  <a:cs typeface="Mangal"/>
                </a:rPr>
                <a:t>0.1 ml</a:t>
              </a:r>
            </a:p>
          </p:txBody>
        </p:sp>
        <p:sp>
          <p:nvSpPr>
            <p:cNvPr id="11" name="Text Box 22"/>
            <p:cNvSpPr txBox="1">
              <a:spLocks/>
            </p:cNvSpPr>
            <p:nvPr/>
          </p:nvSpPr>
          <p:spPr>
            <a:xfrm>
              <a:off x="2174968" y="1038225"/>
              <a:ext cx="1000127" cy="323850"/>
            </a:xfrm>
            <a:prstGeom prst="rect">
              <a:avLst/>
            </a:prstGeom>
            <a:solidFill>
              <a:sysClr val="window" lastClr="FFFFFF">
                <a:lumMod val="75000"/>
              </a:sysClr>
            </a:solidFill>
            <a:ln w="6350">
              <a:solidFill>
                <a:schemeClr val="tx1"/>
              </a:solidFill>
            </a:ln>
            <a:effectLst/>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15000"/>
                </a:lnSpc>
                <a:spcBef>
                  <a:spcPts val="0"/>
                </a:spcBef>
                <a:spcAft>
                  <a:spcPts val="800"/>
                </a:spcAft>
              </a:pPr>
              <a:r>
                <a:rPr lang="en-US" sz="1600" dirty="0" smtClean="0">
                  <a:effectLst/>
                  <a:latin typeface="Calibri" panose="020F0502020204030204" pitchFamily="34" charset="0"/>
                  <a:ea typeface="Times New Roman" panose="02020603050405020304" pitchFamily="18" charset="0"/>
                  <a:cs typeface="Mangal"/>
                </a:rPr>
                <a:t>0.2 ml</a:t>
              </a:r>
              <a:endParaRPr lang="en-US" sz="1600" dirty="0">
                <a:effectLst/>
                <a:latin typeface="Calibri" panose="020F0502020204030204" pitchFamily="34" charset="0"/>
                <a:ea typeface="Times New Roman" panose="02020603050405020304" pitchFamily="18" charset="0"/>
                <a:cs typeface="Mangal"/>
              </a:endParaRPr>
            </a:p>
          </p:txBody>
        </p:sp>
        <p:sp>
          <p:nvSpPr>
            <p:cNvPr id="12" name="Text Box 23"/>
            <p:cNvSpPr txBox="1">
              <a:spLocks/>
            </p:cNvSpPr>
            <p:nvPr/>
          </p:nvSpPr>
          <p:spPr>
            <a:xfrm>
              <a:off x="2165443" y="1417425"/>
              <a:ext cx="1009653" cy="275187"/>
            </a:xfrm>
            <a:prstGeom prst="rect">
              <a:avLst/>
            </a:prstGeom>
            <a:solidFill>
              <a:sysClr val="window" lastClr="FFFFFF">
                <a:lumMod val="75000"/>
              </a:sysClr>
            </a:solidFill>
            <a:ln w="6350">
              <a:solidFill>
                <a:schemeClr val="tx1"/>
              </a:solidFill>
            </a:ln>
            <a:effectLst/>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15000"/>
                </a:lnSpc>
                <a:spcBef>
                  <a:spcPts val="0"/>
                </a:spcBef>
                <a:spcAft>
                  <a:spcPts val="800"/>
                </a:spcAft>
              </a:pPr>
              <a:r>
                <a:rPr lang="en-US" sz="1600" dirty="0">
                  <a:effectLst/>
                  <a:latin typeface="Calibri" panose="020F0502020204030204" pitchFamily="34" charset="0"/>
                  <a:ea typeface="Times New Roman" panose="02020603050405020304" pitchFamily="18" charset="0"/>
                  <a:cs typeface="Mangal"/>
                </a:rPr>
                <a:t>0.3 </a:t>
              </a:r>
              <a:r>
                <a:rPr lang="en-US" sz="1600" dirty="0" smtClean="0">
                  <a:effectLst/>
                  <a:latin typeface="Calibri" panose="020F0502020204030204" pitchFamily="34" charset="0"/>
                  <a:ea typeface="Times New Roman" panose="02020603050405020304" pitchFamily="18" charset="0"/>
                  <a:cs typeface="Mangal"/>
                </a:rPr>
                <a:t>ml</a:t>
              </a:r>
              <a:endParaRPr lang="en-US" sz="1600" dirty="0">
                <a:effectLst/>
                <a:latin typeface="Calibri" panose="020F0502020204030204" pitchFamily="34" charset="0"/>
                <a:ea typeface="Times New Roman" panose="02020603050405020304" pitchFamily="18" charset="0"/>
                <a:cs typeface="Mangal"/>
              </a:endParaRPr>
            </a:p>
          </p:txBody>
        </p:sp>
        <p:sp>
          <p:nvSpPr>
            <p:cNvPr id="13" name="Text Box 24"/>
            <p:cNvSpPr txBox="1">
              <a:spLocks/>
            </p:cNvSpPr>
            <p:nvPr/>
          </p:nvSpPr>
          <p:spPr>
            <a:xfrm>
              <a:off x="2159267" y="1994334"/>
              <a:ext cx="1015825" cy="268569"/>
            </a:xfrm>
            <a:prstGeom prst="rect">
              <a:avLst/>
            </a:prstGeom>
            <a:solidFill>
              <a:sysClr val="window" lastClr="FFFFFF">
                <a:lumMod val="75000"/>
              </a:sysClr>
            </a:solidFill>
            <a:ln w="6350">
              <a:solidFill>
                <a:schemeClr val="tx1"/>
              </a:solidFill>
            </a:ln>
            <a:effectLst/>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nSpc>
                  <a:spcPct val="115000"/>
                </a:lnSpc>
                <a:spcBef>
                  <a:spcPts val="0"/>
                </a:spcBef>
                <a:spcAft>
                  <a:spcPts val="800"/>
                </a:spcAft>
              </a:pPr>
              <a:r>
                <a:rPr lang="en-IN" sz="1600" dirty="0">
                  <a:effectLst/>
                  <a:latin typeface="Calibri" panose="020F0502020204030204" pitchFamily="34" charset="0"/>
                  <a:ea typeface="Times New Roman" panose="02020603050405020304" pitchFamily="18" charset="0"/>
                  <a:cs typeface="Mangal"/>
                </a:rPr>
                <a:t>0.5 </a:t>
              </a:r>
              <a:r>
                <a:rPr lang="en-IN" sz="1600" dirty="0" smtClean="0">
                  <a:effectLst/>
                  <a:latin typeface="Calibri" panose="020F0502020204030204" pitchFamily="34" charset="0"/>
                  <a:ea typeface="Times New Roman" panose="02020603050405020304" pitchFamily="18" charset="0"/>
                  <a:cs typeface="Mangal"/>
                </a:rPr>
                <a:t>ml</a:t>
              </a:r>
              <a:endParaRPr lang="en-US" sz="1600" dirty="0">
                <a:effectLst/>
                <a:latin typeface="Calibri" panose="020F0502020204030204" pitchFamily="34" charset="0"/>
                <a:ea typeface="Times New Roman" panose="02020603050405020304" pitchFamily="18" charset="0"/>
                <a:cs typeface="Mangal"/>
              </a:endParaRPr>
            </a:p>
          </p:txBody>
        </p:sp>
        <p:cxnSp>
          <p:nvCxnSpPr>
            <p:cNvPr id="14" name="Straight Arrow Connector 13"/>
            <p:cNvCxnSpPr>
              <a:cxnSpLocks/>
            </p:cNvCxnSpPr>
            <p:nvPr/>
          </p:nvCxnSpPr>
          <p:spPr>
            <a:xfrm>
              <a:off x="3237199" y="553661"/>
              <a:ext cx="1009470" cy="4259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cxnSpLocks/>
            </p:cNvCxnSpPr>
            <p:nvPr/>
          </p:nvCxnSpPr>
          <p:spPr>
            <a:xfrm flipV="1">
              <a:off x="3216824" y="753421"/>
              <a:ext cx="1023895" cy="12095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p:cNvCxnSpPr>
            <p:nvPr/>
          </p:nvCxnSpPr>
          <p:spPr>
            <a:xfrm flipV="1">
              <a:off x="3257578" y="994406"/>
              <a:ext cx="1001741" cy="152903"/>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cxnSpLocks/>
            </p:cNvCxnSpPr>
            <p:nvPr/>
          </p:nvCxnSpPr>
          <p:spPr>
            <a:xfrm flipV="1">
              <a:off x="3258912" y="1245861"/>
              <a:ext cx="1004440" cy="25961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3" name="TextBox 2"/>
          <p:cNvSpPr txBox="1"/>
          <p:nvPr/>
        </p:nvSpPr>
        <p:spPr>
          <a:xfrm>
            <a:off x="0" y="83764"/>
            <a:ext cx="12192000" cy="701731"/>
          </a:xfrm>
          <a:prstGeom prst="rect">
            <a:avLst/>
          </a:prstGeom>
          <a:noFill/>
        </p:spPr>
        <p:txBody>
          <a:bodyPr wrap="square" rtlCol="0">
            <a:spAutoFit/>
          </a:bodyPr>
          <a:lstStyle/>
          <a:p>
            <a:pPr algn="ctr">
              <a:lnSpc>
                <a:spcPct val="90000"/>
              </a:lnSpc>
              <a:spcBef>
                <a:spcPct val="0"/>
              </a:spcBef>
            </a:pPr>
            <a:r>
              <a:rPr lang="en-IN" sz="4400" b="1" dirty="0">
                <a:solidFill>
                  <a:schemeClr val="accent2"/>
                </a:solidFill>
                <a:latin typeface="+mj-lt"/>
                <a:ea typeface="+mj-ea"/>
                <a:cs typeface="+mj-cs"/>
              </a:rPr>
              <a:t>Availability of appropriate syringes and needles </a:t>
            </a:r>
          </a:p>
        </p:txBody>
      </p:sp>
    </p:spTree>
    <p:extLst>
      <p:ext uri="{BB962C8B-B14F-4D97-AF65-F5344CB8AC3E}">
        <p14:creationId xmlns:p14="http://schemas.microsoft.com/office/powerpoint/2010/main" val="13585011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25162" y="2011680"/>
            <a:ext cx="5277277" cy="2911311"/>
          </a:xfrm>
          <a:ln w="19050">
            <a:noFill/>
          </a:ln>
        </p:spPr>
        <p:txBody>
          <a:bodyPr>
            <a:noAutofit/>
          </a:bodyPr>
          <a:lstStyle/>
          <a:p>
            <a:r>
              <a:rPr lang="en-US" sz="3600" b="1" dirty="0"/>
              <a:t>Markings of age appropriate dosage of adrenaline in mL (tuberculin syringes) and equivalent volume in units </a:t>
            </a:r>
            <a:r>
              <a:rPr lang="en-US" sz="3600" b="1" dirty="0" smtClean="0"/>
              <a:t>(insulin syringes) </a:t>
            </a:r>
            <a:endParaRPr lang="en-US" sz="3600" b="1" dirty="0"/>
          </a:p>
        </p:txBody>
      </p:sp>
      <p:pic>
        <p:nvPicPr>
          <p:cNvPr id="5" name="Picture 4" descr="C:\Users\Deepak Polpakara\Desktop\Adrenaline Nov1017\Adrenaline photos Nov 10 2017\Adrenaline mL and units syringe.png"/>
          <p:cNvPicPr/>
          <p:nvPr/>
        </p:nvPicPr>
        <p:blipFill>
          <a:blip r:embed="rId2">
            <a:extLst>
              <a:ext uri="{28A0092B-C50C-407E-A947-70E740481C1C}">
                <a14:useLocalDpi xmlns:a14="http://schemas.microsoft.com/office/drawing/2010/main" val="0"/>
              </a:ext>
            </a:extLst>
          </a:blip>
          <a:srcRect/>
          <a:stretch>
            <a:fillRect/>
          </a:stretch>
        </p:blipFill>
        <p:spPr bwMode="auto">
          <a:xfrm>
            <a:off x="0" y="966470"/>
            <a:ext cx="6172200" cy="5403850"/>
          </a:xfrm>
          <a:prstGeom prst="rect">
            <a:avLst/>
          </a:prstGeom>
          <a:noFill/>
          <a:ln w="28575">
            <a:noFill/>
          </a:ln>
        </p:spPr>
      </p:pic>
      <p:sp>
        <p:nvSpPr>
          <p:cNvPr id="7" name="TextBox 6"/>
          <p:cNvSpPr txBox="1"/>
          <p:nvPr/>
        </p:nvSpPr>
        <p:spPr>
          <a:xfrm>
            <a:off x="0" y="165992"/>
            <a:ext cx="12192000" cy="535531"/>
          </a:xfrm>
          <a:prstGeom prst="rect">
            <a:avLst/>
          </a:prstGeom>
          <a:noFill/>
        </p:spPr>
        <p:txBody>
          <a:bodyPr wrap="square" rtlCol="0">
            <a:spAutoFit/>
          </a:bodyPr>
          <a:lstStyle/>
          <a:p>
            <a:pPr algn="ctr">
              <a:lnSpc>
                <a:spcPct val="90000"/>
              </a:lnSpc>
              <a:spcBef>
                <a:spcPct val="0"/>
              </a:spcBef>
            </a:pPr>
            <a:r>
              <a:rPr lang="en-US" sz="3200" b="1" dirty="0">
                <a:solidFill>
                  <a:schemeClr val="accent2"/>
                </a:solidFill>
                <a:latin typeface="+mj-lt"/>
                <a:ea typeface="+mj-ea"/>
                <a:cs typeface="+mj-cs"/>
              </a:rPr>
              <a:t>Corresponding volume markings on Insulin &amp; tuberculin syringes</a:t>
            </a:r>
          </a:p>
        </p:txBody>
      </p:sp>
      <p:cxnSp>
        <p:nvCxnSpPr>
          <p:cNvPr id="6" name="Straight Connector 5"/>
          <p:cNvCxnSpPr/>
          <p:nvPr/>
        </p:nvCxnSpPr>
        <p:spPr>
          <a:xfrm>
            <a:off x="5038628" y="771392"/>
            <a:ext cx="2112641"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89907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0480"/>
            <a:ext cx="12192000" cy="792480"/>
          </a:xfrm>
        </p:spPr>
        <p:txBody>
          <a:bodyPr>
            <a:noAutofit/>
          </a:bodyPr>
          <a:lstStyle/>
          <a:p>
            <a:pPr algn="ctr"/>
            <a:r>
              <a:rPr lang="en-US" b="1" dirty="0">
                <a:solidFill>
                  <a:schemeClr val="accent2"/>
                </a:solidFill>
              </a:rPr>
              <a:t>Steps for administration of injection </a:t>
            </a:r>
            <a:r>
              <a:rPr lang="en-US" b="1" dirty="0" smtClean="0">
                <a:solidFill>
                  <a:schemeClr val="accent2"/>
                </a:solidFill>
              </a:rPr>
              <a:t>Adrenaline</a:t>
            </a:r>
            <a:endParaRPr lang="en-IN" b="1" dirty="0">
              <a:solidFill>
                <a:schemeClr val="accent2"/>
              </a:solidFill>
            </a:endParaRPr>
          </a:p>
        </p:txBody>
      </p:sp>
      <p:sp>
        <p:nvSpPr>
          <p:cNvPr id="3" name="Content Placeholder 2"/>
          <p:cNvSpPr>
            <a:spLocks noGrp="1"/>
          </p:cNvSpPr>
          <p:nvPr>
            <p:ph idx="1"/>
          </p:nvPr>
        </p:nvSpPr>
        <p:spPr>
          <a:xfrm>
            <a:off x="587375" y="3796590"/>
            <a:ext cx="11017250" cy="2634690"/>
          </a:xfrm>
        </p:spPr>
        <p:txBody>
          <a:bodyPr>
            <a:noAutofit/>
          </a:bodyPr>
          <a:lstStyle/>
          <a:p>
            <a:pPr lvl="0"/>
            <a:r>
              <a:rPr lang="en-US" dirty="0" smtClean="0"/>
              <a:t>Use swab to clean skin on mid </a:t>
            </a:r>
            <a:r>
              <a:rPr lang="en-US" dirty="0"/>
              <a:t>1/3</a:t>
            </a:r>
            <a:r>
              <a:rPr lang="en-US" baseline="30000" dirty="0"/>
              <a:t>rd</a:t>
            </a:r>
            <a:r>
              <a:rPr lang="en-US" dirty="0"/>
              <a:t> of anterolateral aspect of </a:t>
            </a:r>
            <a:r>
              <a:rPr lang="en-US" dirty="0" smtClean="0"/>
              <a:t>thigh </a:t>
            </a:r>
            <a:r>
              <a:rPr lang="en-US" dirty="0"/>
              <a:t>of the opposite limb </a:t>
            </a:r>
            <a:r>
              <a:rPr lang="en-US" dirty="0" smtClean="0"/>
              <a:t>to </a:t>
            </a:r>
            <a:r>
              <a:rPr lang="en-US" dirty="0"/>
              <a:t>that in which vaccine </a:t>
            </a:r>
            <a:r>
              <a:rPr lang="en-US" dirty="0" smtClean="0"/>
              <a:t>was </a:t>
            </a:r>
            <a:r>
              <a:rPr lang="en-US" dirty="0"/>
              <a:t>given. </a:t>
            </a:r>
            <a:endParaRPr lang="en-IN" dirty="0"/>
          </a:p>
          <a:p>
            <a:pPr lvl="0"/>
            <a:r>
              <a:rPr lang="en-US" dirty="0"/>
              <a:t>Hold the muscle mass on the anterolateral aspect of thigh with hands, stretch the skin (do not bunch) with fingers.  </a:t>
            </a:r>
            <a:endParaRPr lang="en-IN" dirty="0"/>
          </a:p>
          <a:p>
            <a:pPr lvl="0"/>
            <a:r>
              <a:rPr lang="en-US" dirty="0"/>
              <a:t>Give deep intramuscular injection at 90 degree angle to skin in middle 1/3</a:t>
            </a:r>
            <a:r>
              <a:rPr lang="en-US" baseline="30000" dirty="0"/>
              <a:t>rd</a:t>
            </a:r>
            <a:r>
              <a:rPr lang="en-US" dirty="0"/>
              <a:t> of anterolateral aspect of thigh. </a:t>
            </a:r>
            <a:endParaRPr lang="en-IN" dirty="0"/>
          </a:p>
        </p:txBody>
      </p:sp>
      <p:pic>
        <p:nvPicPr>
          <p:cNvPr id="4" name="Picture 3" descr="C:\Users\Deepak Polpakara\Desktop\Injection Procedure 1.2.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09551" y="891494"/>
            <a:ext cx="5168133" cy="2610651"/>
          </a:xfrm>
          <a:prstGeom prst="rect">
            <a:avLst/>
          </a:prstGeom>
          <a:ln w="38100" cap="sq">
            <a:no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2020415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086292"/>
            <a:ext cx="5132793" cy="2771708"/>
          </a:xfrm>
          <a:prstGeom prst="rect">
            <a:avLst/>
          </a:prstGeom>
        </p:spPr>
      </p:pic>
      <p:sp>
        <p:nvSpPr>
          <p:cNvPr id="6" name="Rectangle 5"/>
          <p:cNvSpPr/>
          <p:nvPr/>
        </p:nvSpPr>
        <p:spPr>
          <a:xfrm>
            <a:off x="1524170" y="5230552"/>
            <a:ext cx="6096000" cy="701731"/>
          </a:xfrm>
          <a:prstGeom prst="rect">
            <a:avLst/>
          </a:prstGeom>
        </p:spPr>
        <p:txBody>
          <a:bodyPr>
            <a:spAutoFit/>
          </a:bodyPr>
          <a:lstStyle/>
          <a:p>
            <a:pPr algn="ctr">
              <a:lnSpc>
                <a:spcPct val="90000"/>
              </a:lnSpc>
              <a:spcBef>
                <a:spcPct val="0"/>
              </a:spcBef>
            </a:pPr>
            <a:r>
              <a:rPr lang="en-IN" sz="4400" b="1" dirty="0" smtClean="0">
                <a:solidFill>
                  <a:schemeClr val="accent2"/>
                </a:solidFill>
                <a:latin typeface="+mj-lt"/>
                <a:ea typeface="+mj-ea"/>
                <a:cs typeface="+mj-cs"/>
              </a:rPr>
              <a:t>Recognising Anaphylaxis</a:t>
            </a:r>
            <a:endParaRPr lang="en-IN" sz="4400" b="1" dirty="0">
              <a:solidFill>
                <a:schemeClr val="accent2"/>
              </a:solidFill>
              <a:latin typeface="+mj-lt"/>
              <a:ea typeface="+mj-ea"/>
              <a:cs typeface="+mj-cs"/>
            </a:endParaRPr>
          </a:p>
        </p:txBody>
      </p:sp>
      <p:sp>
        <p:nvSpPr>
          <p:cNvPr id="7" name="Rectangle 6"/>
          <p:cNvSpPr/>
          <p:nvPr/>
        </p:nvSpPr>
        <p:spPr>
          <a:xfrm>
            <a:off x="-1" y="0"/>
            <a:ext cx="12192001" cy="39769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Content Placeholder 2"/>
          <p:cNvSpPr>
            <a:spLocks noGrp="1"/>
          </p:cNvSpPr>
          <p:nvPr>
            <p:ph idx="1"/>
          </p:nvPr>
        </p:nvSpPr>
        <p:spPr>
          <a:xfrm>
            <a:off x="587375" y="653218"/>
            <a:ext cx="11017250" cy="2643702"/>
          </a:xfrm>
        </p:spPr>
        <p:txBody>
          <a:bodyPr anchor="ctr">
            <a:noAutofit/>
          </a:bodyPr>
          <a:lstStyle/>
          <a:p>
            <a:pPr algn="just">
              <a:lnSpc>
                <a:spcPct val="100000"/>
              </a:lnSpc>
              <a:spcBef>
                <a:spcPts val="0"/>
              </a:spcBef>
              <a:spcAft>
                <a:spcPts val="800"/>
              </a:spcAft>
            </a:pPr>
            <a:r>
              <a:rPr lang="en-IN" sz="2400" dirty="0" smtClean="0">
                <a:solidFill>
                  <a:schemeClr val="bg1"/>
                </a:solidFill>
                <a:ea typeface="Calibri" panose="020F0502020204030204" pitchFamily="34" charset="0"/>
                <a:cs typeface="Times New Roman" panose="02020603050405020304" pitchFamily="18" charset="0"/>
              </a:rPr>
              <a:t>Risk of anaphylaxis following vaccination is very rare (1-2 cases per million doses)</a:t>
            </a:r>
          </a:p>
          <a:p>
            <a:pPr algn="just">
              <a:lnSpc>
                <a:spcPct val="100000"/>
              </a:lnSpc>
              <a:spcBef>
                <a:spcPts val="0"/>
              </a:spcBef>
              <a:spcAft>
                <a:spcPts val="800"/>
              </a:spcAft>
            </a:pPr>
            <a:r>
              <a:rPr lang="en-IN" sz="2400" dirty="0" smtClean="0">
                <a:solidFill>
                  <a:schemeClr val="bg1"/>
                </a:solidFill>
                <a:ea typeface="Calibri" panose="020F0502020204030204" pitchFamily="34" charset="0"/>
                <a:cs typeface="Times New Roman" panose="02020603050405020304" pitchFamily="18" charset="0"/>
              </a:rPr>
              <a:t>The onset of anaphylaxis occurs usually between few minutes to up to few hours following vaccination.</a:t>
            </a:r>
          </a:p>
          <a:p>
            <a:pPr algn="just">
              <a:lnSpc>
                <a:spcPct val="100000"/>
              </a:lnSpc>
              <a:spcBef>
                <a:spcPts val="0"/>
              </a:spcBef>
              <a:spcAft>
                <a:spcPts val="800"/>
              </a:spcAft>
            </a:pPr>
            <a:r>
              <a:rPr lang="en-IN" sz="2400" dirty="0" smtClean="0">
                <a:solidFill>
                  <a:schemeClr val="bg1"/>
                </a:solidFill>
                <a:ea typeface="Calibri" panose="020F0502020204030204" pitchFamily="34" charset="0"/>
                <a:cs typeface="Times New Roman" panose="02020603050405020304" pitchFamily="18" charset="0"/>
              </a:rPr>
              <a:t>A case of </a:t>
            </a:r>
            <a:r>
              <a:rPr lang="en-IN" sz="2400" b="1" dirty="0">
                <a:solidFill>
                  <a:schemeClr val="bg1"/>
                </a:solidFill>
                <a:ea typeface="Calibri" panose="020F0502020204030204" pitchFamily="34" charset="0"/>
                <a:cs typeface="Times New Roman" panose="02020603050405020304" pitchFamily="18" charset="0"/>
              </a:rPr>
              <a:t>anaphylaxis is suspected </a:t>
            </a:r>
            <a:r>
              <a:rPr lang="en-IN" sz="2400" dirty="0" smtClean="0">
                <a:solidFill>
                  <a:schemeClr val="bg1"/>
                </a:solidFill>
                <a:ea typeface="Calibri" panose="020F0502020204030204" pitchFamily="34" charset="0"/>
                <a:cs typeface="Times New Roman" panose="02020603050405020304" pitchFamily="18" charset="0"/>
              </a:rPr>
              <a:t>if the following criteria are met: </a:t>
            </a:r>
          </a:p>
          <a:p>
            <a:pPr lvl="2" algn="just">
              <a:lnSpc>
                <a:spcPct val="100000"/>
              </a:lnSpc>
              <a:spcBef>
                <a:spcPts val="0"/>
              </a:spcBef>
              <a:spcAft>
                <a:spcPts val="800"/>
              </a:spcAft>
            </a:pPr>
            <a:r>
              <a:rPr lang="en-IN" sz="2400" dirty="0" smtClean="0">
                <a:solidFill>
                  <a:schemeClr val="bg1"/>
                </a:solidFill>
                <a:ea typeface="Calibri" panose="020F0502020204030204" pitchFamily="34" charset="0"/>
                <a:cs typeface="Times New Roman" panose="02020603050405020304" pitchFamily="18" charset="0"/>
              </a:rPr>
              <a:t>Sudden onset and rapid progression </a:t>
            </a:r>
          </a:p>
          <a:p>
            <a:pPr lvl="2" algn="just">
              <a:lnSpc>
                <a:spcPct val="100000"/>
              </a:lnSpc>
              <a:spcBef>
                <a:spcPts val="0"/>
              </a:spcBef>
              <a:spcAft>
                <a:spcPts val="800"/>
              </a:spcAft>
            </a:pPr>
            <a:r>
              <a:rPr lang="en-IN" sz="2400" dirty="0" smtClean="0">
                <a:solidFill>
                  <a:schemeClr val="bg1"/>
                </a:solidFill>
                <a:ea typeface="Calibri" panose="020F0502020204030204" pitchFamily="34" charset="0"/>
                <a:cs typeface="Times New Roman" panose="02020603050405020304" pitchFamily="18" charset="0"/>
              </a:rPr>
              <a:t>At least </a:t>
            </a:r>
            <a:r>
              <a:rPr lang="en-IN" sz="2400" b="1" dirty="0" smtClean="0">
                <a:solidFill>
                  <a:schemeClr val="bg1"/>
                </a:solidFill>
                <a:ea typeface="Calibri" panose="020F0502020204030204" pitchFamily="34" charset="0"/>
                <a:cs typeface="Times New Roman" panose="02020603050405020304" pitchFamily="18" charset="0"/>
              </a:rPr>
              <a:t>one</a:t>
            </a:r>
            <a:r>
              <a:rPr lang="en-IN" sz="2400" dirty="0" smtClean="0">
                <a:solidFill>
                  <a:schemeClr val="bg1"/>
                </a:solidFill>
                <a:ea typeface="Calibri" panose="020F0502020204030204" pitchFamily="34" charset="0"/>
                <a:cs typeface="Times New Roman" panose="02020603050405020304" pitchFamily="18" charset="0"/>
              </a:rPr>
              <a:t> sign/symptom related to at least </a:t>
            </a:r>
            <a:r>
              <a:rPr lang="en-IN" sz="2400" b="1" dirty="0" smtClean="0">
                <a:solidFill>
                  <a:schemeClr val="bg1"/>
                </a:solidFill>
                <a:ea typeface="Calibri" panose="020F0502020204030204" pitchFamily="34" charset="0"/>
                <a:cs typeface="Times New Roman" panose="02020603050405020304" pitchFamily="18" charset="0"/>
              </a:rPr>
              <a:t>two</a:t>
            </a:r>
            <a:r>
              <a:rPr lang="en-IN" sz="2400" dirty="0" smtClean="0">
                <a:solidFill>
                  <a:schemeClr val="bg1"/>
                </a:solidFill>
                <a:ea typeface="Calibri" panose="020F0502020204030204" pitchFamily="34" charset="0"/>
                <a:cs typeface="Times New Roman" panose="02020603050405020304" pitchFamily="18" charset="0"/>
              </a:rPr>
              <a:t> of the following </a:t>
            </a:r>
            <a:r>
              <a:rPr lang="en-IN" sz="2400" b="1" dirty="0" smtClean="0">
                <a:solidFill>
                  <a:schemeClr val="bg1"/>
                </a:solidFill>
                <a:ea typeface="Calibri" panose="020F0502020204030204" pitchFamily="34" charset="0"/>
                <a:cs typeface="Times New Roman" panose="02020603050405020304" pitchFamily="18" charset="0"/>
              </a:rPr>
              <a:t>three</a:t>
            </a:r>
            <a:r>
              <a:rPr lang="en-IN" sz="2400" dirty="0" smtClean="0">
                <a:solidFill>
                  <a:schemeClr val="bg1"/>
                </a:solidFill>
                <a:ea typeface="Calibri" panose="020F0502020204030204" pitchFamily="34" charset="0"/>
                <a:cs typeface="Times New Roman" panose="02020603050405020304" pitchFamily="18" charset="0"/>
              </a:rPr>
              <a:t> systems - </a:t>
            </a:r>
            <a:r>
              <a:rPr lang="en-IN" sz="2400" b="1" dirty="0" smtClean="0">
                <a:solidFill>
                  <a:schemeClr val="bg1"/>
                </a:solidFill>
                <a:ea typeface="Calibri" panose="020F0502020204030204" pitchFamily="34" charset="0"/>
                <a:cs typeface="Times New Roman" panose="02020603050405020304" pitchFamily="18" charset="0"/>
              </a:rPr>
              <a:t>respiratory, cardiovascular </a:t>
            </a:r>
            <a:r>
              <a:rPr lang="en-IN" sz="2400" dirty="0" smtClean="0">
                <a:solidFill>
                  <a:schemeClr val="bg1"/>
                </a:solidFill>
                <a:ea typeface="Calibri" panose="020F0502020204030204" pitchFamily="34" charset="0"/>
                <a:cs typeface="Times New Roman" panose="02020603050405020304" pitchFamily="18" charset="0"/>
              </a:rPr>
              <a:t>and </a:t>
            </a:r>
            <a:r>
              <a:rPr lang="en-IN" sz="2400" b="1" dirty="0" smtClean="0">
                <a:solidFill>
                  <a:schemeClr val="bg1"/>
                </a:solidFill>
                <a:ea typeface="Calibri" panose="020F0502020204030204" pitchFamily="34" charset="0"/>
                <a:cs typeface="Times New Roman" panose="02020603050405020304" pitchFamily="18" charset="0"/>
              </a:rPr>
              <a:t>dermatological/mucosal</a:t>
            </a:r>
          </a:p>
        </p:txBody>
      </p:sp>
    </p:spTree>
    <p:extLst>
      <p:ext uri="{BB962C8B-B14F-4D97-AF65-F5344CB8AC3E}">
        <p14:creationId xmlns:p14="http://schemas.microsoft.com/office/powerpoint/2010/main" val="1001561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731520"/>
          </a:xfrm>
        </p:spPr>
        <p:txBody>
          <a:bodyPr>
            <a:normAutofit/>
          </a:bodyPr>
          <a:lstStyle/>
          <a:p>
            <a:pPr algn="ctr"/>
            <a:r>
              <a:rPr lang="en-IN" b="1" dirty="0">
                <a:solidFill>
                  <a:schemeClr val="accent2"/>
                </a:solidFill>
              </a:rPr>
              <a:t>Immediate transportation to health </a:t>
            </a:r>
            <a:r>
              <a:rPr lang="en-IN" b="1" dirty="0" smtClean="0">
                <a:solidFill>
                  <a:schemeClr val="accent2"/>
                </a:solidFill>
              </a:rPr>
              <a:t>facility</a:t>
            </a:r>
            <a:endParaRPr lang="en-IN" b="1" dirty="0">
              <a:solidFill>
                <a:schemeClr val="accent2"/>
              </a:solidFill>
            </a:endParaRPr>
          </a:p>
        </p:txBody>
      </p:sp>
      <p:sp>
        <p:nvSpPr>
          <p:cNvPr id="3" name="Content Placeholder 2"/>
          <p:cNvSpPr>
            <a:spLocks noGrp="1"/>
          </p:cNvSpPr>
          <p:nvPr>
            <p:ph idx="1"/>
          </p:nvPr>
        </p:nvSpPr>
        <p:spPr>
          <a:xfrm>
            <a:off x="5069541" y="1114380"/>
            <a:ext cx="6512859" cy="3845859"/>
          </a:xfrm>
        </p:spPr>
        <p:txBody>
          <a:bodyPr>
            <a:noAutofit/>
          </a:bodyPr>
          <a:lstStyle/>
          <a:p>
            <a:pPr algn="just"/>
            <a:r>
              <a:rPr lang="en-IN" dirty="0" smtClean="0"/>
              <a:t>Call an ambulance or arrange a vehicle immediately for transportation to nearest referral centre/health facility</a:t>
            </a:r>
          </a:p>
          <a:p>
            <a:pPr algn="just"/>
            <a:r>
              <a:rPr lang="en-IN" dirty="0" smtClean="0"/>
              <a:t>Note time, date and dose of adrenaline administered on the immunization card</a:t>
            </a:r>
          </a:p>
          <a:p>
            <a:pPr algn="just"/>
            <a:r>
              <a:rPr lang="en-IN" dirty="0" smtClean="0"/>
              <a:t>Inform medical officer about the case for timely management. </a:t>
            </a:r>
          </a:p>
          <a:p>
            <a:pPr algn="just"/>
            <a:r>
              <a:rPr lang="en-IN" dirty="0" smtClean="0"/>
              <a:t>If Anaphylaxis is confirmed following vaccination, it should be written on the immunization card in block letters so that the same vaccine is not administered again.</a:t>
            </a:r>
          </a:p>
        </p:txBody>
      </p:sp>
      <p:pic>
        <p:nvPicPr>
          <p:cNvPr id="4" name="Picture 3" descr="B:\2016\Adrenaline 2016\Pictures\Pictures\download.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87375" y="1434419"/>
            <a:ext cx="4253566" cy="3845859"/>
          </a:xfrm>
          <a:prstGeom prst="rect">
            <a:avLst/>
          </a:prstGeom>
          <a:noFill/>
          <a:ln>
            <a:noFill/>
          </a:ln>
        </p:spPr>
      </p:pic>
      <p:cxnSp>
        <p:nvCxnSpPr>
          <p:cNvPr id="5" name="Straight Connector 4"/>
          <p:cNvCxnSpPr/>
          <p:nvPr/>
        </p:nvCxnSpPr>
        <p:spPr>
          <a:xfrm>
            <a:off x="5038628" y="786632"/>
            <a:ext cx="2112641"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55114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375" y="31414"/>
            <a:ext cx="10972800" cy="1143000"/>
          </a:xfrm>
        </p:spPr>
        <p:txBody>
          <a:bodyPr>
            <a:normAutofit/>
          </a:bodyPr>
          <a:lstStyle/>
          <a:p>
            <a:pPr algn="ctr"/>
            <a:r>
              <a:rPr lang="en-US" b="1" dirty="0">
                <a:solidFill>
                  <a:schemeClr val="accent2"/>
                </a:solidFill>
              </a:rPr>
              <a:t>Points to remember </a:t>
            </a:r>
            <a:r>
              <a:rPr lang="en-US" b="1" dirty="0" smtClean="0">
                <a:solidFill>
                  <a:schemeClr val="accent2"/>
                </a:solidFill>
              </a:rPr>
              <a:t> (1)</a:t>
            </a:r>
            <a:endParaRPr lang="en-US" b="1" dirty="0">
              <a:solidFill>
                <a:schemeClr val="accent2"/>
              </a:solidFill>
            </a:endParaRPr>
          </a:p>
        </p:txBody>
      </p:sp>
      <p:sp>
        <p:nvSpPr>
          <p:cNvPr id="3" name="Content Placeholder 2"/>
          <p:cNvSpPr>
            <a:spLocks noGrp="1"/>
          </p:cNvSpPr>
          <p:nvPr>
            <p:ph idx="1"/>
          </p:nvPr>
        </p:nvSpPr>
        <p:spPr>
          <a:xfrm>
            <a:off x="587375" y="1001395"/>
            <a:ext cx="11017250" cy="4832265"/>
          </a:xfrm>
        </p:spPr>
        <p:txBody>
          <a:bodyPr>
            <a:noAutofit/>
          </a:bodyPr>
          <a:lstStyle/>
          <a:p>
            <a:pPr lvl="0"/>
            <a:r>
              <a:rPr lang="en-US" sz="3200" dirty="0"/>
              <a:t>Ask all beneficiaries to wait for 30 minutes after vaccination at the session site.</a:t>
            </a:r>
          </a:p>
          <a:p>
            <a:pPr lvl="0"/>
            <a:r>
              <a:rPr lang="en-US" sz="3200" dirty="0"/>
              <a:t>Always keep an anaphylaxis kit ready at every immunization session.</a:t>
            </a:r>
          </a:p>
          <a:p>
            <a:pPr lvl="0"/>
            <a:r>
              <a:rPr lang="en-US" sz="3200" dirty="0"/>
              <a:t>Ensure that the Medical Officer certifies expiry dates of adrenaline and other contents of the anaphylaxis kit every three months.</a:t>
            </a:r>
          </a:p>
          <a:p>
            <a:pPr lvl="0"/>
            <a:r>
              <a:rPr lang="en-US" sz="3200" dirty="0"/>
              <a:t>Check the label of the adrenaline ampoule for expiry date before administration.</a:t>
            </a:r>
          </a:p>
          <a:p>
            <a:r>
              <a:rPr lang="en-US" sz="3200" dirty="0"/>
              <a:t>Use the dose chart to find the age appropriate dose of adrenaline</a:t>
            </a:r>
          </a:p>
          <a:p>
            <a:pPr marL="0" lvl="0" indent="0">
              <a:buNone/>
            </a:pPr>
            <a:endParaRPr lang="en-US" sz="3200" dirty="0"/>
          </a:p>
          <a:p>
            <a:endParaRPr lang="en-US" sz="3200" dirty="0"/>
          </a:p>
        </p:txBody>
      </p:sp>
    </p:spTree>
    <p:extLst>
      <p:ext uri="{BB962C8B-B14F-4D97-AF65-F5344CB8AC3E}">
        <p14:creationId xmlns:p14="http://schemas.microsoft.com/office/powerpoint/2010/main" val="20790000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375" y="31414"/>
            <a:ext cx="10972800" cy="1143000"/>
          </a:xfrm>
        </p:spPr>
        <p:txBody>
          <a:bodyPr>
            <a:normAutofit/>
          </a:bodyPr>
          <a:lstStyle/>
          <a:p>
            <a:pPr algn="ctr"/>
            <a:r>
              <a:rPr lang="en-US" sz="4800" b="1" dirty="0">
                <a:solidFill>
                  <a:schemeClr val="accent2"/>
                </a:solidFill>
              </a:rPr>
              <a:t>Points to remember </a:t>
            </a:r>
            <a:r>
              <a:rPr lang="en-US" sz="4800" b="1" dirty="0" smtClean="0">
                <a:solidFill>
                  <a:schemeClr val="accent2"/>
                </a:solidFill>
              </a:rPr>
              <a:t>(2)</a:t>
            </a:r>
            <a:endParaRPr lang="en-US" sz="4800" b="1" dirty="0">
              <a:solidFill>
                <a:schemeClr val="accent2"/>
              </a:solidFill>
            </a:endParaRPr>
          </a:p>
        </p:txBody>
      </p:sp>
      <p:sp>
        <p:nvSpPr>
          <p:cNvPr id="3" name="Content Placeholder 2"/>
          <p:cNvSpPr>
            <a:spLocks noGrp="1"/>
          </p:cNvSpPr>
          <p:nvPr>
            <p:ph idx="1"/>
          </p:nvPr>
        </p:nvSpPr>
        <p:spPr>
          <a:xfrm>
            <a:off x="274320" y="1031875"/>
            <a:ext cx="11704320" cy="4832265"/>
          </a:xfrm>
        </p:spPr>
        <p:txBody>
          <a:bodyPr>
            <a:noAutofit/>
          </a:bodyPr>
          <a:lstStyle/>
          <a:p>
            <a:pPr algn="just">
              <a:lnSpc>
                <a:spcPct val="100000"/>
              </a:lnSpc>
            </a:pPr>
            <a:r>
              <a:rPr lang="en-US" sz="3200" dirty="0"/>
              <a:t>Immediately administer a single age appropriate dose of inj. Adrenaline to a suspected case of Anaphylaxis by deep intramuscular route on the anterolateral aspect of the mid – thigh.</a:t>
            </a:r>
          </a:p>
          <a:p>
            <a:pPr lvl="0" algn="just">
              <a:lnSpc>
                <a:spcPct val="100000"/>
              </a:lnSpc>
            </a:pPr>
            <a:r>
              <a:rPr lang="en-US" sz="3200" dirty="0"/>
              <a:t>After administrating adrenaline, inform the medical officer of nearest health facility about the case for timely management.</a:t>
            </a:r>
          </a:p>
          <a:p>
            <a:pPr algn="just">
              <a:lnSpc>
                <a:spcPct val="100000"/>
              </a:lnSpc>
            </a:pPr>
            <a:r>
              <a:rPr lang="en-IN" sz="3200" dirty="0"/>
              <a:t>Mention time, date and dose of adrenaline administered on the immunization card in BLOCK letters.</a:t>
            </a:r>
          </a:p>
          <a:p>
            <a:pPr lvl="0" algn="just">
              <a:lnSpc>
                <a:spcPct val="100000"/>
              </a:lnSpc>
            </a:pPr>
            <a:r>
              <a:rPr lang="en-US" sz="3200" dirty="0"/>
              <a:t>Arrange for an ambulance to transport the child to the health facility.</a:t>
            </a:r>
          </a:p>
          <a:p>
            <a:pPr lvl="0" algn="just">
              <a:lnSpc>
                <a:spcPct val="100000"/>
              </a:lnSpc>
            </a:pPr>
            <a:r>
              <a:rPr lang="en-US" sz="3200" dirty="0"/>
              <a:t>Ensure this case is recorded in the PHC AEFI register.</a:t>
            </a:r>
          </a:p>
        </p:txBody>
      </p:sp>
    </p:spTree>
    <p:extLst>
      <p:ext uri="{BB962C8B-B14F-4D97-AF65-F5344CB8AC3E}">
        <p14:creationId xmlns:p14="http://schemas.microsoft.com/office/powerpoint/2010/main" val="11568032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98"/>
            <a:ext cx="10972800" cy="871776"/>
          </a:xfrm>
        </p:spPr>
        <p:txBody>
          <a:bodyPr>
            <a:normAutofit/>
          </a:bodyPr>
          <a:lstStyle/>
          <a:p>
            <a:pPr algn="ctr"/>
            <a:r>
              <a:rPr lang="en-US" sz="5400" b="1" dirty="0">
                <a:solidFill>
                  <a:schemeClr val="accent2"/>
                </a:solidFill>
              </a:rPr>
              <a:t>Summary</a:t>
            </a:r>
            <a:endParaRPr lang="en-US" b="1" dirty="0">
              <a:solidFill>
                <a:schemeClr val="accent2"/>
              </a:solidFill>
            </a:endParaRPr>
          </a:p>
        </p:txBody>
      </p:sp>
      <p:sp>
        <p:nvSpPr>
          <p:cNvPr id="3" name="Content Placeholder 2"/>
          <p:cNvSpPr>
            <a:spLocks noGrp="1"/>
          </p:cNvSpPr>
          <p:nvPr>
            <p:ph idx="1"/>
          </p:nvPr>
        </p:nvSpPr>
        <p:spPr>
          <a:xfrm>
            <a:off x="213360" y="937357"/>
            <a:ext cx="11841480" cy="5070114"/>
          </a:xfrm>
        </p:spPr>
        <p:txBody>
          <a:bodyPr>
            <a:noAutofit/>
          </a:bodyPr>
          <a:lstStyle/>
          <a:p>
            <a:r>
              <a:rPr lang="en-US" dirty="0" smtClean="0"/>
              <a:t>Anaphylaxis is characterized by </a:t>
            </a:r>
            <a:r>
              <a:rPr lang="en-US" b="1" dirty="0" smtClean="0"/>
              <a:t>early onset and rapid progression</a:t>
            </a:r>
            <a:r>
              <a:rPr lang="en-US" dirty="0" smtClean="0"/>
              <a:t> of symptoms</a:t>
            </a:r>
          </a:p>
          <a:p>
            <a:r>
              <a:rPr lang="en-US" b="1" dirty="0" smtClean="0"/>
              <a:t>Suspect </a:t>
            </a:r>
            <a:endParaRPr lang="en-US" dirty="0" smtClean="0"/>
          </a:p>
          <a:p>
            <a:pPr lvl="1"/>
            <a:r>
              <a:rPr lang="en-US" sz="2800" dirty="0" smtClean="0"/>
              <a:t>At </a:t>
            </a:r>
            <a:r>
              <a:rPr lang="en-US" sz="2800" dirty="0"/>
              <a:t>least </a:t>
            </a:r>
            <a:r>
              <a:rPr lang="en-US" sz="2800" b="1" dirty="0"/>
              <a:t>one</a:t>
            </a:r>
            <a:r>
              <a:rPr lang="en-US" sz="2800" dirty="0"/>
              <a:t> sign/symptom related to at least </a:t>
            </a:r>
            <a:r>
              <a:rPr lang="en-US" sz="2800" b="1" dirty="0"/>
              <a:t>two</a:t>
            </a:r>
            <a:r>
              <a:rPr lang="en-US" sz="2800" dirty="0"/>
              <a:t> of the following </a:t>
            </a:r>
            <a:r>
              <a:rPr lang="en-US" sz="2800" b="1" dirty="0"/>
              <a:t>three</a:t>
            </a:r>
            <a:r>
              <a:rPr lang="en-US" sz="2800" dirty="0"/>
              <a:t> systems - </a:t>
            </a:r>
            <a:r>
              <a:rPr lang="en-US" sz="2800" b="1" dirty="0"/>
              <a:t>respiratory, cardiovascular and dermatological/mucosal</a:t>
            </a:r>
            <a:endParaRPr lang="en-IN" sz="2800" dirty="0"/>
          </a:p>
          <a:p>
            <a:r>
              <a:rPr lang="en-US" b="1" dirty="0" smtClean="0"/>
              <a:t>Adrenaline</a:t>
            </a:r>
            <a:r>
              <a:rPr lang="en-US" dirty="0" smtClean="0"/>
              <a:t> is the drug of choice for managing anaphylaxis</a:t>
            </a:r>
          </a:p>
          <a:p>
            <a:pPr lvl="1"/>
            <a:r>
              <a:rPr lang="en-US" sz="2800" b="1" i="1" dirty="0" smtClean="0"/>
              <a:t>Immediately give the first dose on suspicion</a:t>
            </a:r>
            <a:r>
              <a:rPr lang="en-US" sz="2800" dirty="0" smtClean="0"/>
              <a:t> </a:t>
            </a:r>
          </a:p>
          <a:p>
            <a:pPr lvl="1"/>
            <a:r>
              <a:rPr lang="en-US" sz="2800" dirty="0" smtClean="0"/>
              <a:t>Early administration of adrenaline is linked with rapid recovery and less severe sequelae</a:t>
            </a:r>
          </a:p>
          <a:p>
            <a:r>
              <a:rPr lang="en-US" b="1" dirty="0" smtClean="0"/>
              <a:t>Refer and transport </a:t>
            </a:r>
            <a:r>
              <a:rPr lang="en-US" dirty="0" smtClean="0"/>
              <a:t>case immediately to health facility equipped with resuscitation equipment</a:t>
            </a:r>
          </a:p>
          <a:p>
            <a:r>
              <a:rPr lang="en-US" b="1" dirty="0" smtClean="0"/>
              <a:t>Further vaccinations</a:t>
            </a:r>
            <a:r>
              <a:rPr lang="en-US" dirty="0" smtClean="0"/>
              <a:t> to be given under medical supervision in health facilities</a:t>
            </a:r>
          </a:p>
        </p:txBody>
      </p:sp>
    </p:spTree>
    <p:extLst>
      <p:ext uri="{BB962C8B-B14F-4D97-AF65-F5344CB8AC3E}">
        <p14:creationId xmlns:p14="http://schemas.microsoft.com/office/powerpoint/2010/main" val="10389260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0" y="2970315"/>
            <a:ext cx="12192000" cy="601125"/>
          </a:xfrm>
        </p:spPr>
        <p:txBody>
          <a:bodyPr>
            <a:noAutofit/>
          </a:bodyPr>
          <a:lstStyle/>
          <a:p>
            <a:pPr algn="ctr"/>
            <a:r>
              <a:rPr lang="en-US" b="1" dirty="0" smtClean="0">
                <a:solidFill>
                  <a:schemeClr val="accent2"/>
                </a:solidFill>
              </a:rPr>
              <a:t>THANK YOU</a:t>
            </a:r>
            <a:endParaRPr lang="en-US" b="1" dirty="0">
              <a:solidFill>
                <a:schemeClr val="accent2"/>
              </a:solidFill>
            </a:endParaRPr>
          </a:p>
        </p:txBody>
      </p:sp>
      <p:cxnSp>
        <p:nvCxnSpPr>
          <p:cNvPr id="6" name="Straight Connector 5"/>
          <p:cNvCxnSpPr/>
          <p:nvPr/>
        </p:nvCxnSpPr>
        <p:spPr>
          <a:xfrm>
            <a:off x="4776716" y="3680623"/>
            <a:ext cx="2715905"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10819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375" y="344671"/>
            <a:ext cx="11017250" cy="767686"/>
          </a:xfrm>
        </p:spPr>
        <p:txBody>
          <a:bodyPr>
            <a:noAutofit/>
          </a:bodyPr>
          <a:lstStyle/>
          <a:p>
            <a:pPr algn="ctr"/>
            <a:r>
              <a:rPr lang="en-US" sz="4400" b="1" dirty="0">
                <a:solidFill>
                  <a:schemeClr val="accent2"/>
                </a:solidFill>
              </a:rPr>
              <a:t>Signs and symptoms of </a:t>
            </a:r>
            <a:r>
              <a:rPr lang="en-US" sz="4400" b="1" dirty="0" smtClean="0">
                <a:solidFill>
                  <a:schemeClr val="accent2"/>
                </a:solidFill>
              </a:rPr>
              <a:t>Anaphylaxis</a:t>
            </a:r>
            <a:endParaRPr lang="en-IN" sz="4400" b="1" dirty="0">
              <a:solidFill>
                <a:schemeClr val="accent2"/>
              </a:solidFill>
            </a:endParaRPr>
          </a:p>
        </p:txBody>
      </p:sp>
      <p:sp>
        <p:nvSpPr>
          <p:cNvPr id="3" name="Content Placeholder 2"/>
          <p:cNvSpPr>
            <a:spLocks noGrp="1"/>
          </p:cNvSpPr>
          <p:nvPr>
            <p:ph idx="1"/>
          </p:nvPr>
        </p:nvSpPr>
        <p:spPr>
          <a:xfrm>
            <a:off x="6112042" y="1600878"/>
            <a:ext cx="5492583" cy="4388377"/>
          </a:xfrm>
        </p:spPr>
        <p:txBody>
          <a:bodyPr>
            <a:normAutofit fontScale="92500" lnSpcReduction="20000"/>
          </a:bodyPr>
          <a:lstStyle/>
          <a:p>
            <a:pPr marL="0" indent="0">
              <a:buNone/>
            </a:pPr>
            <a:r>
              <a:rPr lang="en-US" sz="3600" b="1" dirty="0" smtClean="0">
                <a:solidFill>
                  <a:schemeClr val="accent2"/>
                </a:solidFill>
                <a:latin typeface="+mj-lt"/>
              </a:rPr>
              <a:t>Dermatological or mucosal:</a:t>
            </a:r>
            <a:endParaRPr lang="en-IN" sz="3600" dirty="0" smtClean="0">
              <a:solidFill>
                <a:schemeClr val="accent2"/>
              </a:solidFill>
              <a:latin typeface="+mj-lt"/>
            </a:endParaRPr>
          </a:p>
          <a:p>
            <a:pPr lvl="0">
              <a:lnSpc>
                <a:spcPct val="110000"/>
              </a:lnSpc>
            </a:pPr>
            <a:r>
              <a:rPr lang="en-US" sz="2800" dirty="0" smtClean="0"/>
              <a:t>Raised red skin lesion, rash with itching over body – generalized </a:t>
            </a:r>
            <a:r>
              <a:rPr lang="en-US" sz="2800" dirty="0" err="1" smtClean="0"/>
              <a:t>urticaria</a:t>
            </a:r>
            <a:endParaRPr lang="en-IN" sz="2800" dirty="0" smtClean="0"/>
          </a:p>
          <a:p>
            <a:pPr lvl="0">
              <a:lnSpc>
                <a:spcPct val="110000"/>
              </a:lnSpc>
            </a:pPr>
            <a:r>
              <a:rPr lang="en-US" sz="2800" dirty="0" smtClean="0"/>
              <a:t>Redness of skin - generalized erythema </a:t>
            </a:r>
            <a:endParaRPr lang="en-IN" sz="2800" dirty="0" smtClean="0"/>
          </a:p>
          <a:p>
            <a:pPr lvl="0">
              <a:lnSpc>
                <a:spcPct val="110000"/>
              </a:lnSpc>
            </a:pPr>
            <a:r>
              <a:rPr lang="en-US" sz="2800" dirty="0" smtClean="0"/>
              <a:t>Itchy/ painful swelling of subcutaneous tissues such as upper eyelids, lips, tongue, face etc.</a:t>
            </a:r>
            <a:endParaRPr lang="en-IN" sz="2800" dirty="0" smtClean="0"/>
          </a:p>
          <a:p>
            <a:pPr>
              <a:lnSpc>
                <a:spcPct val="110000"/>
              </a:lnSpc>
            </a:pPr>
            <a:r>
              <a:rPr lang="en-US" sz="2800" dirty="0" smtClean="0"/>
              <a:t>Itching of </a:t>
            </a:r>
            <a:r>
              <a:rPr lang="en-US" sz="2800" dirty="0"/>
              <a:t>skin - generalized </a:t>
            </a:r>
            <a:r>
              <a:rPr lang="en-US" sz="2800" dirty="0" err="1" smtClean="0"/>
              <a:t>pruritis</a:t>
            </a:r>
            <a:endParaRPr lang="en-US" sz="2800" dirty="0" smtClean="0"/>
          </a:p>
        </p:txBody>
      </p:sp>
      <p:pic>
        <p:nvPicPr>
          <p:cNvPr id="6" name="Picture 5" descr="B:\2016\Adrenaline 2016\Pictures\Pictures\Angioedema.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62023" y="1600878"/>
            <a:ext cx="2220855" cy="2486780"/>
          </a:xfrm>
          <a:prstGeom prst="rect">
            <a:avLst/>
          </a:prstGeom>
          <a:noFill/>
          <a:ln>
            <a:noFill/>
          </a:ln>
        </p:spPr>
      </p:pic>
      <p:sp>
        <p:nvSpPr>
          <p:cNvPr id="7" name="Rectangle 6"/>
          <p:cNvSpPr/>
          <p:nvPr/>
        </p:nvSpPr>
        <p:spPr>
          <a:xfrm>
            <a:off x="562023" y="4133824"/>
            <a:ext cx="2356147" cy="369332"/>
          </a:xfrm>
          <a:prstGeom prst="rect">
            <a:avLst/>
          </a:prstGeom>
        </p:spPr>
        <p:txBody>
          <a:bodyPr wrap="square">
            <a:spAutoFit/>
          </a:bodyPr>
          <a:lstStyle/>
          <a:p>
            <a:r>
              <a:rPr lang="en-IN" b="1" dirty="0" smtClean="0"/>
              <a:t>Picture 1: Angioedema</a:t>
            </a:r>
            <a:endParaRPr lang="en-IN" b="1" dirty="0"/>
          </a:p>
        </p:txBody>
      </p:sp>
      <p:pic>
        <p:nvPicPr>
          <p:cNvPr id="8" name="Picture 7" descr="B:\2016\Adrenaline 2016\Pictures\Pictures\Cyanosis.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985815" y="1600878"/>
            <a:ext cx="2641487" cy="2486780"/>
          </a:xfrm>
          <a:prstGeom prst="rect">
            <a:avLst/>
          </a:prstGeom>
          <a:noFill/>
          <a:ln>
            <a:noFill/>
          </a:ln>
        </p:spPr>
      </p:pic>
      <p:sp>
        <p:nvSpPr>
          <p:cNvPr id="10" name="TextBox 9"/>
          <p:cNvSpPr txBox="1"/>
          <p:nvPr/>
        </p:nvSpPr>
        <p:spPr>
          <a:xfrm>
            <a:off x="2918170" y="4185227"/>
            <a:ext cx="2366629" cy="369332"/>
          </a:xfrm>
          <a:prstGeom prst="rect">
            <a:avLst/>
          </a:prstGeom>
          <a:noFill/>
        </p:spPr>
        <p:txBody>
          <a:bodyPr wrap="square" rtlCol="0">
            <a:spAutoFit/>
          </a:bodyPr>
          <a:lstStyle/>
          <a:p>
            <a:r>
              <a:rPr lang="en-IN" b="1" dirty="0" smtClean="0"/>
              <a:t>Picture2 : Cyanosis</a:t>
            </a:r>
            <a:endParaRPr lang="en-IN" b="1" dirty="0"/>
          </a:p>
        </p:txBody>
      </p:sp>
      <p:pic>
        <p:nvPicPr>
          <p:cNvPr id="11" name="Picture 10" descr="B:\2016\Adrenaline 2016\Pictures\Pictures\Urticaria.jpg"/>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87375" y="4622400"/>
            <a:ext cx="2195503" cy="2067157"/>
          </a:xfrm>
          <a:prstGeom prst="rect">
            <a:avLst/>
          </a:prstGeom>
          <a:noFill/>
          <a:ln>
            <a:noFill/>
          </a:ln>
        </p:spPr>
      </p:pic>
      <p:sp>
        <p:nvSpPr>
          <p:cNvPr id="12" name="TextBox 11"/>
          <p:cNvSpPr txBox="1"/>
          <p:nvPr/>
        </p:nvSpPr>
        <p:spPr>
          <a:xfrm>
            <a:off x="2918170" y="5989255"/>
            <a:ext cx="2027414" cy="369332"/>
          </a:xfrm>
          <a:prstGeom prst="rect">
            <a:avLst/>
          </a:prstGeom>
          <a:noFill/>
        </p:spPr>
        <p:txBody>
          <a:bodyPr wrap="none" rtlCol="0">
            <a:spAutoFit/>
          </a:bodyPr>
          <a:lstStyle/>
          <a:p>
            <a:r>
              <a:rPr lang="en-IN" b="1" dirty="0" smtClean="0"/>
              <a:t>Picture 3: Urticaria </a:t>
            </a:r>
            <a:endParaRPr lang="en-IN" b="1" dirty="0"/>
          </a:p>
        </p:txBody>
      </p:sp>
      <p:cxnSp>
        <p:nvCxnSpPr>
          <p:cNvPr id="13" name="Straight Connector 12"/>
          <p:cNvCxnSpPr/>
          <p:nvPr/>
        </p:nvCxnSpPr>
        <p:spPr>
          <a:xfrm>
            <a:off x="5089711" y="1152392"/>
            <a:ext cx="2017059"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1833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375" y="344671"/>
            <a:ext cx="11017250" cy="767686"/>
          </a:xfrm>
        </p:spPr>
        <p:txBody>
          <a:bodyPr>
            <a:noAutofit/>
          </a:bodyPr>
          <a:lstStyle/>
          <a:p>
            <a:pPr algn="ctr"/>
            <a:r>
              <a:rPr lang="en-US" sz="4400" b="1" dirty="0">
                <a:solidFill>
                  <a:schemeClr val="accent2"/>
                </a:solidFill>
              </a:rPr>
              <a:t>Signs and symptoms of </a:t>
            </a:r>
            <a:r>
              <a:rPr lang="en-US" sz="4400" b="1" dirty="0" smtClean="0">
                <a:solidFill>
                  <a:schemeClr val="accent2"/>
                </a:solidFill>
              </a:rPr>
              <a:t>Anaphylaxis</a:t>
            </a:r>
            <a:endParaRPr lang="en-IN" sz="4400" b="1" dirty="0">
              <a:solidFill>
                <a:schemeClr val="accent2"/>
              </a:solidFill>
            </a:endParaRPr>
          </a:p>
        </p:txBody>
      </p:sp>
      <p:cxnSp>
        <p:nvCxnSpPr>
          <p:cNvPr id="13" name="Straight Connector 12"/>
          <p:cNvCxnSpPr/>
          <p:nvPr/>
        </p:nvCxnSpPr>
        <p:spPr>
          <a:xfrm>
            <a:off x="5089711" y="1152392"/>
            <a:ext cx="2017059"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2"/>
          <p:cNvSpPr>
            <a:spLocks noGrp="1"/>
          </p:cNvSpPr>
          <p:nvPr>
            <p:ph idx="1"/>
          </p:nvPr>
        </p:nvSpPr>
        <p:spPr>
          <a:xfrm>
            <a:off x="641445" y="1412875"/>
            <a:ext cx="11050137" cy="5265785"/>
          </a:xfrm>
        </p:spPr>
        <p:txBody>
          <a:bodyPr/>
          <a:lstStyle/>
          <a:p>
            <a:pPr marL="0" indent="0">
              <a:buNone/>
            </a:pPr>
            <a:r>
              <a:rPr lang="en-US" b="1" dirty="0">
                <a:solidFill>
                  <a:schemeClr val="accent2"/>
                </a:solidFill>
              </a:rPr>
              <a:t>Respiratory:</a:t>
            </a:r>
            <a:endParaRPr lang="en-IN" b="1" dirty="0">
              <a:solidFill>
                <a:schemeClr val="accent2"/>
              </a:solidFill>
            </a:endParaRPr>
          </a:p>
          <a:p>
            <a:pPr lvl="0"/>
            <a:r>
              <a:rPr lang="en-US" sz="2400" dirty="0"/>
              <a:t>Swelling of tongue, lip, throat</a:t>
            </a:r>
            <a:endParaRPr lang="en-IN" sz="2400" dirty="0"/>
          </a:p>
          <a:p>
            <a:pPr lvl="0"/>
            <a:r>
              <a:rPr lang="en-US" sz="2400" dirty="0"/>
              <a:t>Difficulty in breathing </a:t>
            </a:r>
            <a:endParaRPr lang="en-IN" sz="2400" dirty="0"/>
          </a:p>
          <a:p>
            <a:pPr lvl="0"/>
            <a:r>
              <a:rPr lang="en-US" sz="2400" dirty="0"/>
              <a:t>Harsh vibrating sounds during breathing from chest - stridor</a:t>
            </a:r>
            <a:endParaRPr lang="en-IN" sz="2400" dirty="0"/>
          </a:p>
          <a:p>
            <a:pPr lvl="0"/>
            <a:r>
              <a:rPr lang="en-US" sz="2400" dirty="0"/>
              <a:t>Breathing with whistling or rattling sound in chest - wheezing</a:t>
            </a:r>
            <a:endParaRPr lang="en-IN" sz="2400" dirty="0"/>
          </a:p>
          <a:p>
            <a:pPr lvl="0"/>
            <a:r>
              <a:rPr lang="en-US" sz="2400" dirty="0"/>
              <a:t>Bluish discoloration of arms and legs, tongue, ears, lips, etc.)- cyanosis</a:t>
            </a:r>
            <a:endParaRPr lang="en-IN" sz="2400" dirty="0"/>
          </a:p>
          <a:p>
            <a:pPr lvl="0"/>
            <a:r>
              <a:rPr lang="en-US" sz="2400" dirty="0"/>
              <a:t>Noisy breathing - grunting</a:t>
            </a:r>
            <a:endParaRPr lang="en-IN" sz="2400" dirty="0"/>
          </a:p>
          <a:p>
            <a:pPr marL="0" indent="0">
              <a:buNone/>
            </a:pPr>
            <a:r>
              <a:rPr lang="en-US" b="1" dirty="0">
                <a:solidFill>
                  <a:schemeClr val="accent2"/>
                </a:solidFill>
              </a:rPr>
              <a:t>Cardiovascular:</a:t>
            </a:r>
            <a:endParaRPr lang="en-IN" b="1" dirty="0">
              <a:solidFill>
                <a:schemeClr val="accent2"/>
              </a:solidFill>
            </a:endParaRPr>
          </a:p>
          <a:p>
            <a:pPr lvl="0"/>
            <a:r>
              <a:rPr lang="en-US" sz="2400" dirty="0"/>
              <a:t>Fainting, dizziness - Decreased level /loss of consciousness</a:t>
            </a:r>
            <a:endParaRPr lang="en-IN" sz="2400" dirty="0"/>
          </a:p>
          <a:p>
            <a:pPr lvl="0"/>
            <a:r>
              <a:rPr lang="en-US" sz="2400" dirty="0"/>
              <a:t>Low blood pressure (measured hypotension)</a:t>
            </a:r>
            <a:endParaRPr lang="en-IN" sz="2400" dirty="0"/>
          </a:p>
          <a:p>
            <a:pPr lvl="0"/>
            <a:r>
              <a:rPr lang="en-US" sz="2400" dirty="0"/>
              <a:t>Increased </a:t>
            </a:r>
            <a:r>
              <a:rPr lang="en-US" sz="2400" dirty="0" smtClean="0"/>
              <a:t>heart rate</a:t>
            </a:r>
            <a:r>
              <a:rPr lang="en-US" sz="2400" dirty="0"/>
              <a:t>, </a:t>
            </a:r>
            <a:r>
              <a:rPr lang="en-US" sz="2400" dirty="0" smtClean="0"/>
              <a:t>palpitation- tachycardia</a:t>
            </a:r>
            <a:endParaRPr lang="en-IN" sz="2400" dirty="0"/>
          </a:p>
        </p:txBody>
      </p:sp>
    </p:spTree>
    <p:extLst>
      <p:ext uri="{BB962C8B-B14F-4D97-AF65-F5344CB8AC3E}">
        <p14:creationId xmlns:p14="http://schemas.microsoft.com/office/powerpoint/2010/main" val="24748234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93045"/>
            <a:ext cx="10515600" cy="908050"/>
          </a:xfrm>
        </p:spPr>
        <p:txBody>
          <a:bodyPr>
            <a:normAutofit/>
          </a:bodyPr>
          <a:lstStyle/>
          <a:p>
            <a:pPr algn="ctr"/>
            <a:r>
              <a:rPr lang="en-IN" b="1" dirty="0">
                <a:solidFill>
                  <a:schemeClr val="accent2"/>
                </a:solidFill>
              </a:rPr>
              <a:t>Recognising Anaphylaxis </a:t>
            </a:r>
          </a:p>
        </p:txBody>
      </p:sp>
      <p:sp>
        <p:nvSpPr>
          <p:cNvPr id="9" name="Content Placeholder 8"/>
          <p:cNvSpPr>
            <a:spLocks noGrp="1"/>
          </p:cNvSpPr>
          <p:nvPr>
            <p:ph sz="half" idx="2"/>
          </p:nvPr>
        </p:nvSpPr>
        <p:spPr>
          <a:xfrm>
            <a:off x="587375" y="1184275"/>
            <a:ext cx="11017250" cy="836881"/>
          </a:xfrm>
        </p:spPr>
        <p:txBody>
          <a:bodyPr>
            <a:normAutofit fontScale="92500" lnSpcReduction="10000"/>
          </a:bodyPr>
          <a:lstStyle/>
          <a:p>
            <a:pPr marL="0" indent="0">
              <a:buNone/>
            </a:pPr>
            <a:r>
              <a:rPr lang="en-IN" sz="2600" b="1" u="sng" dirty="0" smtClean="0"/>
              <a:t>Occasionally Symptoms</a:t>
            </a:r>
          </a:p>
          <a:p>
            <a:r>
              <a:rPr lang="en-IN" sz="2600" b="1" i="1" dirty="0" smtClean="0"/>
              <a:t>Anxiety; Diarrhoea; Abdominal cramps; Nausea- Vomiting; Sneezing </a:t>
            </a:r>
            <a:r>
              <a:rPr lang="en-IN" sz="2600" b="1" i="1" dirty="0"/>
              <a:t>or </a:t>
            </a:r>
            <a:r>
              <a:rPr lang="en-IN" sz="2600" b="1" i="1" dirty="0" smtClean="0"/>
              <a:t>Rhinorrhoea</a:t>
            </a:r>
            <a:r>
              <a:rPr lang="en-IN" sz="2600" dirty="0" smtClean="0"/>
              <a:t> </a:t>
            </a:r>
            <a:endParaRPr lang="en-IN" sz="2600" dirty="0"/>
          </a:p>
        </p:txBody>
      </p:sp>
      <p:cxnSp>
        <p:nvCxnSpPr>
          <p:cNvPr id="4" name="Straight Connector 3"/>
          <p:cNvCxnSpPr/>
          <p:nvPr/>
        </p:nvCxnSpPr>
        <p:spPr>
          <a:xfrm>
            <a:off x="5089711" y="908552"/>
            <a:ext cx="2017059"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rotWithShape="1">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t="16471" b="15882"/>
          <a:stretch/>
        </p:blipFill>
        <p:spPr>
          <a:xfrm>
            <a:off x="1388863" y="2128136"/>
            <a:ext cx="9414273" cy="4593358"/>
          </a:xfrm>
          <a:prstGeom prst="rect">
            <a:avLst/>
          </a:prstGeom>
          <a:solidFill>
            <a:schemeClr val="bg1">
              <a:alpha val="53000"/>
            </a:schemeClr>
          </a:solidFill>
          <a:effectLst>
            <a:outerShdw blurRad="203200" dir="5400000" sx="98000" sy="98000" algn="ctr" rotWithShape="0">
              <a:schemeClr val="bg1">
                <a:alpha val="22000"/>
              </a:schemeClr>
            </a:outerShdw>
          </a:effectLst>
        </p:spPr>
      </p:pic>
    </p:spTree>
    <p:extLst>
      <p:ext uri="{BB962C8B-B14F-4D97-AF65-F5344CB8AC3E}">
        <p14:creationId xmlns:p14="http://schemas.microsoft.com/office/powerpoint/2010/main" val="11507869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171428736"/>
              </p:ext>
            </p:extLst>
          </p:nvPr>
        </p:nvGraphicFramePr>
        <p:xfrm>
          <a:off x="182881" y="744927"/>
          <a:ext cx="11848464" cy="5349176"/>
        </p:xfrm>
        <a:graphic>
          <a:graphicData uri="http://schemas.openxmlformats.org/drawingml/2006/table">
            <a:tbl>
              <a:tblPr firstRow="1" bandRow="1">
                <a:tableStyleId>{85BE263C-DBD7-4A20-BB59-AAB30ACAA65A}</a:tableStyleId>
              </a:tblPr>
              <a:tblGrid>
                <a:gridCol w="2736644"/>
                <a:gridCol w="4270379"/>
                <a:gridCol w="4841441"/>
              </a:tblGrid>
              <a:tr h="550463">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800" u="none" strike="noStrike" cap="none" normalizeH="0" baseline="0" dirty="0" smtClean="0">
                          <a:ln>
                            <a:noFill/>
                          </a:ln>
                          <a:effectLst/>
                        </a:rPr>
                        <a:t> </a:t>
                      </a:r>
                      <a:endParaRPr kumimoji="0" lang="en-IN" sz="2800" b="1"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800" u="none" strike="noStrike" cap="none" normalizeH="0" baseline="0" dirty="0" smtClean="0">
                          <a:ln>
                            <a:noFill/>
                          </a:ln>
                          <a:effectLst/>
                        </a:rPr>
                        <a:t>Fainting/syncope</a:t>
                      </a:r>
                      <a:endParaRPr kumimoji="0" lang="en-IN" sz="2800" b="1"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800" u="none" strike="noStrike" cap="none" normalizeH="0" baseline="0" dirty="0" smtClean="0">
                          <a:ln>
                            <a:noFill/>
                          </a:ln>
                          <a:effectLst/>
                        </a:rPr>
                        <a:t>Anaphylaxis</a:t>
                      </a:r>
                      <a:endParaRPr kumimoji="0" lang="en-IN" sz="2800" b="1"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746503">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Onset</a:t>
                      </a:r>
                      <a:endParaRPr kumimoji="0" lang="en-IN" sz="2400" b="1"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b="1" u="none" strike="noStrike" cap="none" normalizeH="0" baseline="0" dirty="0" smtClean="0">
                          <a:ln>
                            <a:noFill/>
                          </a:ln>
                          <a:effectLst/>
                        </a:rPr>
                        <a:t>Immediate</a:t>
                      </a:r>
                      <a:r>
                        <a:rPr kumimoji="0" lang="en-IN" sz="2400" u="none" strike="noStrike" cap="none" normalizeH="0" baseline="0" dirty="0" smtClean="0">
                          <a:ln>
                            <a:noFill/>
                          </a:ln>
                          <a:effectLst/>
                        </a:rPr>
                        <a:t> - At the time or soon after injection</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Usually </a:t>
                      </a:r>
                      <a:r>
                        <a:rPr kumimoji="0" lang="en-IN" sz="2400" b="1" u="none" strike="noStrike" cap="none" normalizeH="0" baseline="0" dirty="0" smtClean="0">
                          <a:ln>
                            <a:noFill/>
                          </a:ln>
                          <a:effectLst/>
                        </a:rPr>
                        <a:t>some delay</a:t>
                      </a:r>
                      <a:r>
                        <a:rPr kumimoji="0" lang="en-IN" sz="2400" u="none" strike="noStrike" cap="none" normalizeH="0" baseline="0" dirty="0" smtClean="0">
                          <a:ln>
                            <a:noFill/>
                          </a:ln>
                          <a:effectLst/>
                        </a:rPr>
                        <a:t> between 5–30 minutes after injection</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746503">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Skin</a:t>
                      </a:r>
                      <a:endParaRPr kumimoji="0" lang="en-IN" sz="2400" b="1"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Pale, sweaty, cold and clammy</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Urticaria, swollen eyes, face; generalized rash.</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746503">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Respiratory</a:t>
                      </a:r>
                      <a:endParaRPr kumimoji="0" lang="en-IN" sz="2400" b="1"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Normal to deep breaths</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Noisy breathing from airways obstruction</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798984">
                <a:tc rowSpan="2">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Cardiovascular</a:t>
                      </a:r>
                      <a:endParaRPr kumimoji="0" lang="en-IN" sz="2400" b="1"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Bradycardia</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b="1" u="none" strike="noStrike" cap="none" normalizeH="0" baseline="0" dirty="0" smtClean="0">
                          <a:ln>
                            <a:noFill/>
                          </a:ln>
                          <a:solidFill>
                            <a:schemeClr val="accent2"/>
                          </a:solidFill>
                          <a:effectLst/>
                        </a:rPr>
                        <a:t>Strong carotid pulse</a:t>
                      </a:r>
                      <a:endParaRPr kumimoji="0" lang="en-IN" sz="2400" b="1" i="0" u="none" strike="noStrike" cap="none" normalizeH="0" baseline="0" dirty="0" smtClean="0">
                        <a:ln>
                          <a:noFill/>
                        </a:ln>
                        <a:solidFill>
                          <a:schemeClr val="accent2"/>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Tachycardia</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Weak carotids</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94814">
                <a:tc vMerge="1">
                  <a:txBody>
                    <a:bodyPr/>
                    <a:lstStyle/>
                    <a:p>
                      <a:endParaRPr lang="en-IN"/>
                    </a:p>
                  </a:txBody>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smtClean="0">
                          <a:ln>
                            <a:noFill/>
                          </a:ln>
                          <a:effectLst/>
                        </a:rPr>
                        <a:t>Transient hypotension</a:t>
                      </a:r>
                      <a:endParaRPr kumimoji="0" lang="en-IN" sz="2400" b="0" i="0" u="none" strike="noStrike" cap="none" normalizeH="0" baseline="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Hypotension</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83639">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Gastrointestinal</a:t>
                      </a:r>
                      <a:endParaRPr kumimoji="0" lang="en-IN" sz="2400" b="1"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smtClean="0">
                          <a:ln>
                            <a:noFill/>
                          </a:ln>
                          <a:effectLst/>
                        </a:rPr>
                        <a:t>Nausea/Vomiting</a:t>
                      </a:r>
                      <a:endParaRPr kumimoji="0" lang="en-IN" sz="2400" b="0" i="0" u="none" strike="noStrike" cap="none" normalizeH="0" baseline="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Abdominal cramps</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746503">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Neurological</a:t>
                      </a:r>
                      <a:endParaRPr kumimoji="0" lang="en-IN" sz="2400" b="1"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Transient loss of consciousness, good response once prone</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lvl1pPr eaLnBrk="0" hangingPunct="0">
                        <a:spcBef>
                          <a:spcPct val="20000"/>
                        </a:spcBef>
                        <a:buFont typeface="Arial" panose="020B0604020202020204" pitchFamily="34" charset="0"/>
                        <a:defRPr sz="2800">
                          <a:solidFill>
                            <a:schemeClr val="tx1"/>
                          </a:solidFill>
                          <a:latin typeface="Calibri" panose="020F0502020204030204" pitchFamily="34" charset="0"/>
                        </a:defRPr>
                      </a:lvl1pPr>
                      <a:lvl2pPr marL="742950" indent="-285750" eaLnBrk="0" hangingPunct="0">
                        <a:spcBef>
                          <a:spcPct val="20000"/>
                        </a:spcBef>
                        <a:buFont typeface="Arial" panose="020B0604020202020204" pitchFamily="34" charset="0"/>
                        <a:defRPr sz="2400">
                          <a:solidFill>
                            <a:schemeClr val="tx1"/>
                          </a:solidFill>
                          <a:latin typeface="Calibri" panose="020F0502020204030204" pitchFamily="34" charset="0"/>
                        </a:defRPr>
                      </a:lvl2pPr>
                      <a:lvl3pPr marL="1143000" indent="-228600" eaLnBrk="0" hangingPunct="0">
                        <a:spcBef>
                          <a:spcPct val="20000"/>
                        </a:spcBef>
                        <a:buFont typeface="Arial" panose="020B0604020202020204" pitchFamily="34" charset="0"/>
                        <a:defRPr sz="2000">
                          <a:solidFill>
                            <a:schemeClr val="tx1"/>
                          </a:solidFill>
                          <a:latin typeface="Calibri" panose="020F0502020204030204" pitchFamily="34" charset="0"/>
                        </a:defRPr>
                      </a:lvl3pPr>
                      <a:lvl4pPr marL="1600200" indent="-228600" eaLnBrk="0" hangingPunct="0">
                        <a:spcBef>
                          <a:spcPct val="20000"/>
                        </a:spcBef>
                        <a:buFont typeface="Arial" panose="020B0604020202020204" pitchFamily="34" charset="0"/>
                        <a:defRPr>
                          <a:solidFill>
                            <a:schemeClr val="tx1"/>
                          </a:solidFill>
                          <a:latin typeface="Calibri" panose="020F0502020204030204" pitchFamily="34" charset="0"/>
                        </a:defRPr>
                      </a:lvl4pPr>
                      <a:lvl5pPr marL="2057400" indent="-228600" eaLnBrk="0" hangingPunct="0">
                        <a:spcBef>
                          <a:spcPct val="20000"/>
                        </a:spcBef>
                        <a:buFont typeface="Arial" panose="020B0604020202020204" pitchFamily="34" charset="0"/>
                        <a:defRPr>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defRPr>
                          <a:solidFill>
                            <a:schemeClr val="tx1"/>
                          </a:solidFill>
                          <a:latin typeface="Calibri" panose="020F0502020204030204"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2400" u="none" strike="noStrike" cap="none" normalizeH="0" baseline="0" dirty="0" smtClean="0">
                          <a:ln>
                            <a:noFill/>
                          </a:ln>
                          <a:effectLst/>
                        </a:rPr>
                        <a:t>Loss of consciousness, little response once prone</a:t>
                      </a:r>
                      <a:endParaRPr kumimoji="0" lang="en-IN" sz="2400" b="0" i="0" u="none" strike="noStrike" cap="none" normalizeH="0" baseline="0" dirty="0" smtClean="0">
                        <a:ln>
                          <a:noFill/>
                        </a:ln>
                        <a:solidFill>
                          <a:srgbClr val="44494F"/>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2" name="Title 1"/>
          <p:cNvSpPr>
            <a:spLocks noGrp="1"/>
          </p:cNvSpPr>
          <p:nvPr>
            <p:ph type="title"/>
          </p:nvPr>
        </p:nvSpPr>
        <p:spPr>
          <a:xfrm>
            <a:off x="715239" y="163436"/>
            <a:ext cx="10525836" cy="378854"/>
          </a:xfrm>
        </p:spPr>
        <p:txBody>
          <a:bodyPr>
            <a:noAutofit/>
          </a:bodyPr>
          <a:lstStyle/>
          <a:p>
            <a:pPr algn="ctr"/>
            <a:r>
              <a:rPr lang="en-IN" sz="3600" b="1" dirty="0">
                <a:solidFill>
                  <a:schemeClr val="accent2"/>
                </a:solidFill>
              </a:rPr>
              <a:t>Differentiating anaphylaxis from fainting/syncope</a:t>
            </a:r>
          </a:p>
        </p:txBody>
      </p:sp>
      <p:cxnSp>
        <p:nvCxnSpPr>
          <p:cNvPr id="5" name="Straight Connector 4"/>
          <p:cNvCxnSpPr/>
          <p:nvPr/>
        </p:nvCxnSpPr>
        <p:spPr>
          <a:xfrm>
            <a:off x="5089711" y="629419"/>
            <a:ext cx="2017059"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4292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2716" y="88232"/>
            <a:ext cx="11742821" cy="362619"/>
          </a:xfrm>
        </p:spPr>
        <p:txBody>
          <a:bodyPr>
            <a:noAutofit/>
          </a:bodyPr>
          <a:lstStyle/>
          <a:p>
            <a:pPr algn="ctr"/>
            <a:r>
              <a:rPr lang="en-US" sz="3200" b="1" dirty="0">
                <a:solidFill>
                  <a:schemeClr val="accent2"/>
                </a:solidFill>
              </a:rPr>
              <a:t>Differences between Anaphylaxis, Breath holding spell, Convulsion </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974605066"/>
              </p:ext>
            </p:extLst>
          </p:nvPr>
        </p:nvGraphicFramePr>
        <p:xfrm>
          <a:off x="0" y="762000"/>
          <a:ext cx="12191999" cy="6043215"/>
        </p:xfrm>
        <a:graphic>
          <a:graphicData uri="http://schemas.openxmlformats.org/drawingml/2006/table">
            <a:tbl>
              <a:tblPr firstRow="1" bandRow="1">
                <a:tableStyleId>{85BE263C-DBD7-4A20-BB59-AAB30ACAA65A}</a:tableStyleId>
              </a:tblPr>
              <a:tblGrid>
                <a:gridCol w="1187664"/>
                <a:gridCol w="3567216"/>
                <a:gridCol w="4084320"/>
                <a:gridCol w="3352799"/>
              </a:tblGrid>
              <a:tr h="548640">
                <a:tc>
                  <a:txBody>
                    <a:bodyPr/>
                    <a:lstStyle/>
                    <a:p>
                      <a:pPr marL="0" marR="0" lvl="0" indent="0" algn="ctr" defTabSz="914400" rtl="0" eaLnBrk="1" fontAlgn="base" latinLnBrk="0" hangingPunct="1">
                        <a:lnSpc>
                          <a:spcPct val="100000"/>
                        </a:lnSpc>
                        <a:spcBef>
                          <a:spcPct val="0"/>
                        </a:spcBef>
                        <a:spcAft>
                          <a:spcPct val="0"/>
                        </a:spcAft>
                        <a:buClrTx/>
                        <a:buSzTx/>
                        <a:buFontTx/>
                        <a:buNone/>
                        <a:tabLst/>
                      </a:pPr>
                      <a:endParaRPr kumimoji="0" lang="en-IN" sz="1800" b="1"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IN" sz="1800" b="1" u="none" strike="noStrike" cap="none" normalizeH="0" baseline="0" dirty="0" smtClean="0">
                          <a:ln>
                            <a:noFill/>
                          </a:ln>
                          <a:effectLst/>
                        </a:rPr>
                        <a:t>Breath holding spell (pallid type) </a:t>
                      </a:r>
                      <a:endParaRPr kumimoji="0" lang="en-IN" sz="1800" b="1"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IN" sz="1800" b="1" u="none" strike="noStrike" cap="none" normalizeH="0" baseline="0" dirty="0" smtClean="0">
                          <a:ln>
                            <a:noFill/>
                          </a:ln>
                          <a:effectLst/>
                        </a:rPr>
                        <a:t>Generalised tonic </a:t>
                      </a:r>
                      <a:r>
                        <a:rPr kumimoji="0" lang="en-IN" sz="1800" b="1" u="none" strike="noStrike" cap="none" normalizeH="0" baseline="0" dirty="0" err="1" smtClean="0">
                          <a:ln>
                            <a:noFill/>
                          </a:ln>
                          <a:effectLst/>
                        </a:rPr>
                        <a:t>clonic</a:t>
                      </a:r>
                      <a:r>
                        <a:rPr kumimoji="0" lang="en-IN" sz="1800" b="1" u="none" strike="noStrike" cap="none" normalizeH="0" baseline="0" dirty="0" smtClean="0">
                          <a:ln>
                            <a:noFill/>
                          </a:ln>
                          <a:effectLst/>
                        </a:rPr>
                        <a:t> seizures</a:t>
                      </a:r>
                      <a:endParaRPr kumimoji="0" lang="en-IN" sz="1800" b="1"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IN" sz="1800" b="1" u="none" strike="noStrike" kern="1200" cap="none" normalizeH="0" baseline="0" dirty="0" smtClean="0">
                          <a:ln>
                            <a:noFill/>
                          </a:ln>
                          <a:solidFill>
                            <a:schemeClr val="lt1"/>
                          </a:solidFill>
                          <a:effectLst/>
                          <a:latin typeface="+mn-lt"/>
                          <a:ea typeface="+mn-ea"/>
                          <a:cs typeface="+mn-cs"/>
                        </a:rPr>
                        <a:t>Anaphylaxis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687636">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Triggering factor </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Triggered by sudden fright, pain or injury to head; Occurs in young children</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lang="en-IN" sz="1800" kern="1200" dirty="0" smtClean="0">
                          <a:effectLst/>
                        </a:rPr>
                        <a:t>Illness, fever, medication, or injury</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IN" sz="1800" dirty="0" smtClean="0"/>
                    </a:p>
                    <a:p>
                      <a:r>
                        <a:rPr lang="en-IN" sz="1800" dirty="0" smtClean="0"/>
                        <a:t>Any drug</a:t>
                      </a:r>
                      <a:r>
                        <a:rPr lang="en-IN" sz="1800" baseline="0" dirty="0" smtClean="0"/>
                        <a:t> including vaccine </a:t>
                      </a:r>
                      <a:endParaRPr lang="en-IN" sz="1800" dirty="0">
                        <a:solidFill>
                          <a:schemeClr val="tx1"/>
                        </a:solidFill>
                        <a:latin typeface="Bell MT" panose="020205030603050203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87352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Clinical features</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Pale, loss of consciousness </a:t>
                      </a:r>
                    </a:p>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Facial flushing &amp; cyanosis</a:t>
                      </a:r>
                    </a:p>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Sweating</a:t>
                      </a:r>
                    </a:p>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May become stiff, or have body jerks or loose bladder control</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lang="en-IN" sz="1800" kern="1200" dirty="0" smtClean="0">
                          <a:effectLst/>
                        </a:rPr>
                        <a:t>Tonic phase:</a:t>
                      </a:r>
                      <a:r>
                        <a:rPr lang="en-IN" sz="1800" kern="1200" baseline="0" dirty="0" smtClean="0">
                          <a:effectLst/>
                        </a:rPr>
                        <a:t> l</a:t>
                      </a:r>
                      <a:r>
                        <a:rPr lang="en-IN" sz="1800" kern="1200" dirty="0" smtClean="0">
                          <a:effectLst/>
                        </a:rPr>
                        <a:t>oud crying/groaning, rigidity, clenching of teeth, blue lips</a:t>
                      </a:r>
                      <a:r>
                        <a:rPr lang="en-IN" sz="1800" kern="1200" baseline="0" dirty="0" smtClean="0">
                          <a:effectLst/>
                        </a:rPr>
                        <a:t> </a:t>
                      </a:r>
                      <a:endParaRPr kumimoji="0" lang="en-IN" sz="1800" u="none" strike="noStrike" cap="none" normalizeH="0" baseline="0" dirty="0" smtClean="0">
                        <a:ln>
                          <a:noFill/>
                        </a:ln>
                        <a:effectLst/>
                      </a:endParaRPr>
                    </a:p>
                    <a:p>
                      <a:pPr marL="0" marR="0" lvl="0" indent="0" algn="l" defTabSz="914400" rtl="0" eaLnBrk="1" fontAlgn="base" latinLnBrk="0" hangingPunct="1">
                        <a:lnSpc>
                          <a:spcPct val="100000"/>
                        </a:lnSpc>
                        <a:spcBef>
                          <a:spcPct val="0"/>
                        </a:spcBef>
                        <a:spcAft>
                          <a:spcPct val="0"/>
                        </a:spcAft>
                        <a:buClrTx/>
                        <a:buSzTx/>
                        <a:buFontTx/>
                        <a:buNone/>
                        <a:tabLst/>
                        <a:defRPr/>
                      </a:pPr>
                      <a:r>
                        <a:rPr lang="en-IN" sz="1800" kern="1200" dirty="0" err="1" smtClean="0">
                          <a:effectLst/>
                        </a:rPr>
                        <a:t>Clonic</a:t>
                      </a:r>
                      <a:r>
                        <a:rPr lang="en-IN" sz="1800" kern="1200" dirty="0" smtClean="0">
                          <a:effectLst/>
                        </a:rPr>
                        <a:t> phase: Resumes shallow breathing, quick &amp; rhythmic jerking of limbs, contraction &amp; dilation of pupils</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u="none" strike="noStrike" cap="none" normalizeH="0" baseline="0" dirty="0" smtClean="0">
                          <a:ln>
                            <a:noFill/>
                          </a:ln>
                          <a:effectLst/>
                        </a:rPr>
                        <a:t>Urticaria, swollen eyes, face; generalized rash.</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u="none" strike="noStrike" cap="none" normalizeH="0" baseline="0" dirty="0" smtClean="0">
                          <a:ln>
                            <a:noFill/>
                          </a:ln>
                          <a:effectLst/>
                        </a:rPr>
                        <a:t>Noisy breathing from airways obstruction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u="none" strike="noStrike" cap="none" normalizeH="0" baseline="0" dirty="0" smtClean="0">
                          <a:ln>
                            <a:noFill/>
                          </a:ln>
                          <a:effectLst/>
                        </a:rPr>
                        <a:t>Tachycardia; Weak carotids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u="none" strike="noStrike" cap="none" normalizeH="0" baseline="0" dirty="0" smtClean="0">
                          <a:ln>
                            <a:noFill/>
                          </a:ln>
                          <a:effectLst/>
                        </a:rPr>
                        <a:t>Loss of consciousness, little response once prone</a:t>
                      </a:r>
                      <a:endParaRPr lang="en-IN" sz="1800" dirty="0">
                        <a:solidFill>
                          <a:schemeClr val="tx1"/>
                        </a:solidFill>
                        <a:latin typeface="Bell MT" panose="020205030603050203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00079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Duration</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Brief episodes (lasting less than minute) </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Generally lasts 1 to 3 minutes. Seizure lasting more than 5 minutes requires emergency medical help</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l"/>
                      <a:endParaRPr lang="en-IN" sz="1800" dirty="0" smtClean="0"/>
                    </a:p>
                    <a:p>
                      <a:pPr algn="l"/>
                      <a:endParaRPr lang="en-IN" sz="1800" dirty="0" smtClean="0"/>
                    </a:p>
                    <a:p>
                      <a:pPr algn="l"/>
                      <a:r>
                        <a:rPr lang="en-IN" sz="1800" dirty="0" smtClean="0"/>
                        <a:t>With early and appropriate intervention, anaphylaxis can be managed in a few hours. Recovery of serious cases will take a few days.</a:t>
                      </a:r>
                      <a:r>
                        <a:rPr lang="en-IN" sz="1800" baseline="0" dirty="0" smtClean="0"/>
                        <a:t> Death can occur </a:t>
                      </a:r>
                      <a:r>
                        <a:rPr lang="en-IN" sz="1800" dirty="0" smtClean="0"/>
                        <a:t>within minutes or hours after onset.</a:t>
                      </a:r>
                      <a:endParaRPr lang="en-IN" sz="1800" dirty="0">
                        <a:solidFill>
                          <a:schemeClr val="tx1"/>
                        </a:solidFill>
                        <a:latin typeface="Bell MT" panose="02020503060305020303"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61429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Recovery </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sz="1800" u="none" strike="noStrike" cap="none" normalizeH="0" baseline="0" dirty="0" smtClean="0">
                          <a:ln>
                            <a:noFill/>
                          </a:ln>
                          <a:effectLst/>
                        </a:rPr>
                        <a:t>Child regain consciousness and will recognise people but  can seem sleepy. </a:t>
                      </a:r>
                      <a:endParaRPr kumimoji="0" lang="en-IN" sz="1800" b="0" i="0" u="none" strike="noStrike" cap="none" normalizeH="0" baseline="0" dirty="0" smtClean="0">
                        <a:ln>
                          <a:noFill/>
                        </a:ln>
                        <a:solidFill>
                          <a:schemeClr val="tx1"/>
                        </a:solidFill>
                        <a:effectLst/>
                        <a:latin typeface="Bell MT" panose="02020503060305020303" pitchFamily="18" charset="0"/>
                        <a:cs typeface="Arial" panose="020B0604020202020204" pitchFamily="34" charset="0"/>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IN" sz="1800" kern="1200" dirty="0" smtClean="0">
                          <a:effectLst/>
                        </a:rPr>
                        <a:t>Child relaxes and may lose control of her bowel or bladder. child regains consciousness slowly and may appear drowsy, confused, anxious, or depressed</a:t>
                      </a:r>
                      <a:endParaRPr lang="en-IN" sz="1800" b="0" i="0" kern="1200" dirty="0" smtClean="0">
                        <a:solidFill>
                          <a:schemeClr val="tx1"/>
                        </a:solidFill>
                        <a:effectLst/>
                        <a:latin typeface="Bell MT" panose="02020503060305020303" pitchFamily="18" charset="0"/>
                        <a:ea typeface="+mn-ea"/>
                        <a:cs typeface="+mn-cs"/>
                      </a:endParaRPr>
                    </a:p>
                  </a:txBody>
                  <a:tcPr marL="29904" marR="29904" marT="22425" marB="224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endParaRPr lang="en-IN" sz="1600" dirty="0">
                        <a:solidFill>
                          <a:schemeClr val="tx1"/>
                        </a:solidFill>
                        <a:latin typeface="Bell MT" panose="02020503060305020303" pitchFamily="18" charset="0"/>
                      </a:endParaRPr>
                    </a:p>
                  </a:txBody>
                  <a:tcPr/>
                </a:tc>
              </a:tr>
            </a:tbl>
          </a:graphicData>
        </a:graphic>
      </p:graphicFrame>
      <p:cxnSp>
        <p:nvCxnSpPr>
          <p:cNvPr id="5" name="Straight Connector 4"/>
          <p:cNvCxnSpPr/>
          <p:nvPr/>
        </p:nvCxnSpPr>
        <p:spPr>
          <a:xfrm>
            <a:off x="5089711" y="598939"/>
            <a:ext cx="2017059" cy="0"/>
          </a:xfrm>
          <a:prstGeom prst="line">
            <a:avLst/>
          </a:prstGeom>
          <a:ln w="762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340990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6041"/>
            <a:ext cx="12192000" cy="946671"/>
          </a:xfrm>
        </p:spPr>
        <p:txBody>
          <a:bodyPr>
            <a:noAutofit/>
          </a:bodyPr>
          <a:lstStyle/>
          <a:p>
            <a:pPr algn="ctr"/>
            <a:r>
              <a:rPr lang="en-US" b="1" dirty="0">
                <a:solidFill>
                  <a:schemeClr val="accent2"/>
                </a:solidFill>
              </a:rPr>
              <a:t>Initial </a:t>
            </a:r>
            <a:r>
              <a:rPr lang="en-US" b="1" dirty="0" smtClean="0">
                <a:solidFill>
                  <a:schemeClr val="accent2"/>
                </a:solidFill>
              </a:rPr>
              <a:t>management </a:t>
            </a:r>
            <a:r>
              <a:rPr lang="en-US" b="1" dirty="0">
                <a:solidFill>
                  <a:schemeClr val="accent2"/>
                </a:solidFill>
              </a:rPr>
              <a:t>of suspected anaphylaxis </a:t>
            </a:r>
            <a:r>
              <a:rPr lang="en-US" b="1" dirty="0" smtClean="0">
                <a:solidFill>
                  <a:schemeClr val="accent2"/>
                </a:solidFill>
              </a:rPr>
              <a:t>case</a:t>
            </a:r>
            <a:endParaRPr lang="en-US" b="1" dirty="0">
              <a:solidFill>
                <a:schemeClr val="accent2"/>
              </a:solidFill>
            </a:endParaRPr>
          </a:p>
        </p:txBody>
      </p:sp>
      <p:sp>
        <p:nvSpPr>
          <p:cNvPr id="3" name="Content Placeholder 2"/>
          <p:cNvSpPr>
            <a:spLocks noGrp="1"/>
          </p:cNvSpPr>
          <p:nvPr>
            <p:ph idx="1"/>
          </p:nvPr>
        </p:nvSpPr>
        <p:spPr>
          <a:xfrm>
            <a:off x="152400" y="742315"/>
            <a:ext cx="12039600" cy="6115685"/>
          </a:xfrm>
        </p:spPr>
        <p:txBody>
          <a:bodyPr>
            <a:noAutofit/>
          </a:bodyPr>
          <a:lstStyle/>
          <a:p>
            <a:pPr marL="0" indent="0">
              <a:buNone/>
            </a:pPr>
            <a:r>
              <a:rPr lang="en-US" dirty="0" smtClean="0"/>
              <a:t>Following </a:t>
            </a:r>
            <a:r>
              <a:rPr lang="en-US" dirty="0"/>
              <a:t>vaccination, a case of anaphylaxis </a:t>
            </a:r>
            <a:r>
              <a:rPr lang="en-US" dirty="0" smtClean="0"/>
              <a:t>should be </a:t>
            </a:r>
            <a:r>
              <a:rPr lang="en-US" b="1" dirty="0"/>
              <a:t>suspected </a:t>
            </a:r>
            <a:r>
              <a:rPr lang="en-US" dirty="0"/>
              <a:t>if there is early onset of symptoms (within minutes to 6 hours) with rapid progression. In such a case,  </a:t>
            </a:r>
          </a:p>
          <a:p>
            <a:pPr lvl="2"/>
            <a:r>
              <a:rPr lang="en-US" sz="2800" b="1" u="sng" dirty="0" smtClean="0"/>
              <a:t>Conscious child</a:t>
            </a:r>
          </a:p>
          <a:p>
            <a:pPr lvl="3"/>
            <a:r>
              <a:rPr lang="en-US" sz="2800" dirty="0" smtClean="0"/>
              <a:t>Keep in a supine position with lower limbs raised higher than head level.</a:t>
            </a:r>
          </a:p>
          <a:p>
            <a:pPr lvl="2"/>
            <a:r>
              <a:rPr lang="en-US" sz="2800" b="1" u="sng" dirty="0" smtClean="0"/>
              <a:t>Unconscious child</a:t>
            </a:r>
          </a:p>
          <a:p>
            <a:pPr lvl="3"/>
            <a:r>
              <a:rPr lang="en-US" sz="2800" dirty="0" smtClean="0"/>
              <a:t>Keep in left lateral position. </a:t>
            </a:r>
          </a:p>
          <a:p>
            <a:pPr lvl="2"/>
            <a:r>
              <a:rPr lang="en-US" sz="2800" b="1" u="sng" dirty="0" smtClean="0"/>
              <a:t>Immediate</a:t>
            </a:r>
          </a:p>
          <a:p>
            <a:pPr lvl="3"/>
            <a:r>
              <a:rPr lang="en-US" sz="2800" dirty="0" smtClean="0"/>
              <a:t>As per the age of patient, administer one dose of injection adrenaline by </a:t>
            </a:r>
            <a:r>
              <a:rPr lang="en-US" sz="2800" u="sng" dirty="0" smtClean="0"/>
              <a:t>deep intramuscular route.</a:t>
            </a:r>
            <a:endParaRPr lang="en-US" sz="2800" dirty="0" smtClean="0"/>
          </a:p>
          <a:p>
            <a:pPr lvl="2"/>
            <a:r>
              <a:rPr lang="en-US" sz="2800" dirty="0" smtClean="0"/>
              <a:t>Don’t be panicky &amp; reassure </a:t>
            </a:r>
            <a:r>
              <a:rPr lang="en-US" sz="2800" dirty="0"/>
              <a:t>the patient, parents and </a:t>
            </a:r>
            <a:r>
              <a:rPr lang="en-US" sz="2800" dirty="0" smtClean="0"/>
              <a:t>relatives </a:t>
            </a:r>
            <a:endParaRPr lang="en-US" sz="2800" dirty="0"/>
          </a:p>
          <a:p>
            <a:pPr lvl="2"/>
            <a:r>
              <a:rPr lang="en-US" sz="2800" dirty="0"/>
              <a:t>Suspected case should </a:t>
            </a:r>
            <a:r>
              <a:rPr lang="en-US" sz="2800" b="1" dirty="0"/>
              <a:t>never be left </a:t>
            </a:r>
            <a:r>
              <a:rPr lang="en-US" sz="2800" b="1" dirty="0" smtClean="0"/>
              <a:t>alone</a:t>
            </a:r>
            <a:endParaRPr lang="en-US" sz="2800" dirty="0" smtClean="0"/>
          </a:p>
          <a:p>
            <a:pPr lvl="2"/>
            <a:r>
              <a:rPr lang="en-US" sz="2800" dirty="0" smtClean="0"/>
              <a:t>Prepare for </a:t>
            </a:r>
            <a:r>
              <a:rPr lang="en-US" sz="2800" b="1" dirty="0" smtClean="0"/>
              <a:t>transport to health facility</a:t>
            </a:r>
            <a:r>
              <a:rPr lang="en-US" sz="2800" dirty="0" smtClean="0"/>
              <a:t>  </a:t>
            </a:r>
          </a:p>
          <a:p>
            <a:endParaRPr lang="en-US" dirty="0"/>
          </a:p>
        </p:txBody>
      </p:sp>
    </p:spTree>
    <p:extLst>
      <p:ext uri="{BB962C8B-B14F-4D97-AF65-F5344CB8AC3E}">
        <p14:creationId xmlns:p14="http://schemas.microsoft.com/office/powerpoint/2010/main" val="28342434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57555"/>
            <a:ext cx="12192000" cy="6100445"/>
          </a:xfrm>
        </p:spPr>
        <p:txBody>
          <a:bodyPr>
            <a:noAutofit/>
          </a:bodyPr>
          <a:lstStyle/>
          <a:p>
            <a:pPr algn="just"/>
            <a:r>
              <a:rPr lang="en-US" sz="3200" b="1" dirty="0"/>
              <a:t>I</a:t>
            </a:r>
            <a:r>
              <a:rPr lang="en-US" sz="3200" b="1" dirty="0" smtClean="0"/>
              <a:t>mmediately</a:t>
            </a:r>
            <a:r>
              <a:rPr lang="en-US" sz="3200" dirty="0" smtClean="0"/>
              <a:t> </a:t>
            </a:r>
            <a:r>
              <a:rPr lang="en-US" sz="3200" dirty="0"/>
              <a:t>arrange for an ambulance/vehicle to transport the patient to the </a:t>
            </a:r>
            <a:r>
              <a:rPr lang="en-US" sz="3200" b="1" dirty="0"/>
              <a:t>nearest health facility</a:t>
            </a:r>
            <a:r>
              <a:rPr lang="en-US" sz="3200" dirty="0"/>
              <a:t> (PHC/CHC/District </a:t>
            </a:r>
            <a:r>
              <a:rPr lang="en-US" sz="3200" dirty="0" smtClean="0"/>
              <a:t>Hospital, etc.). </a:t>
            </a:r>
          </a:p>
          <a:p>
            <a:pPr lvl="0" algn="just"/>
            <a:r>
              <a:rPr lang="en-US" sz="3200" b="1" dirty="0" smtClean="0"/>
              <a:t>Inform medical officer (telephonically)</a:t>
            </a:r>
            <a:r>
              <a:rPr lang="en-US" sz="3200" dirty="0" smtClean="0"/>
              <a:t> </a:t>
            </a:r>
            <a:r>
              <a:rPr lang="en-US" sz="3200" dirty="0"/>
              <a:t>about the case with necessary details (name, age, date, time, site, route and dose of adrenaline administered) for further management at the health facility well equipped to manage anaphylaxis and for follow up. </a:t>
            </a:r>
          </a:p>
          <a:p>
            <a:pPr lvl="0" algn="just"/>
            <a:r>
              <a:rPr lang="en-US" sz="3200" dirty="0" smtClean="0"/>
              <a:t>Record the anaphylaxis </a:t>
            </a:r>
            <a:r>
              <a:rPr lang="en-US" sz="3200" dirty="0" smtClean="0"/>
              <a:t>reaction (suspected/confirmed</a:t>
            </a:r>
            <a:r>
              <a:rPr lang="en-US" sz="3200" dirty="0"/>
              <a:t>) </a:t>
            </a:r>
            <a:r>
              <a:rPr lang="en-US" sz="3200" dirty="0" smtClean="0"/>
              <a:t>in </a:t>
            </a:r>
            <a:r>
              <a:rPr lang="en-US" sz="3200" dirty="0"/>
              <a:t>the immunization card in block </a:t>
            </a:r>
            <a:r>
              <a:rPr lang="en-US" sz="3200" dirty="0" smtClean="0"/>
              <a:t>letters. </a:t>
            </a:r>
          </a:p>
          <a:p>
            <a:pPr lvl="1" algn="just"/>
            <a:r>
              <a:rPr lang="en-US" sz="2800" dirty="0" smtClean="0"/>
              <a:t>Future vaccinations </a:t>
            </a:r>
            <a:r>
              <a:rPr lang="en-US" sz="2800" dirty="0"/>
              <a:t>should be given </a:t>
            </a:r>
            <a:r>
              <a:rPr lang="en-US" sz="2800" dirty="0" smtClean="0"/>
              <a:t>in hospital </a:t>
            </a:r>
            <a:r>
              <a:rPr lang="en-US" sz="2800" dirty="0"/>
              <a:t>settings with </a:t>
            </a:r>
            <a:r>
              <a:rPr lang="en-US" sz="2800" dirty="0" smtClean="0"/>
              <a:t>adrenaline </a:t>
            </a:r>
            <a:r>
              <a:rPr lang="en-US" sz="2800" dirty="0"/>
              <a:t>and other resuscitation </a:t>
            </a:r>
            <a:r>
              <a:rPr lang="en-US" sz="2800" dirty="0" smtClean="0"/>
              <a:t>equipment available at hand </a:t>
            </a:r>
            <a:endParaRPr lang="en-US" sz="2800" b="1" dirty="0"/>
          </a:p>
          <a:p>
            <a:pPr lvl="0" algn="just"/>
            <a:r>
              <a:rPr lang="en-US" sz="3200" dirty="0"/>
              <a:t>C</a:t>
            </a:r>
            <a:r>
              <a:rPr lang="en-US" sz="3200" dirty="0" smtClean="0"/>
              <a:t>ase </a:t>
            </a:r>
            <a:r>
              <a:rPr lang="en-US" sz="3200" dirty="0"/>
              <a:t>details should also be recorded in </a:t>
            </a:r>
            <a:r>
              <a:rPr lang="en-US" sz="3200" dirty="0" smtClean="0"/>
              <a:t>AEFI </a:t>
            </a:r>
            <a:r>
              <a:rPr lang="en-US" sz="3200" dirty="0"/>
              <a:t>register and reported </a:t>
            </a:r>
            <a:r>
              <a:rPr lang="en-US" sz="3200" dirty="0" smtClean="0"/>
              <a:t>in CRF as </a:t>
            </a:r>
            <a:r>
              <a:rPr lang="en-US" sz="3200" dirty="0"/>
              <a:t>a serious/severe AEFI case by </a:t>
            </a:r>
            <a:r>
              <a:rPr lang="en-US" sz="3200" dirty="0" smtClean="0"/>
              <a:t>MO to </a:t>
            </a:r>
            <a:r>
              <a:rPr lang="en-US" sz="3200" dirty="0"/>
              <a:t>the DIO. </a:t>
            </a:r>
            <a:endParaRPr lang="en-US" sz="3200" b="1" dirty="0"/>
          </a:p>
        </p:txBody>
      </p:sp>
      <p:sp>
        <p:nvSpPr>
          <p:cNvPr id="5" name="Title 1"/>
          <p:cNvSpPr>
            <a:spLocks noGrp="1"/>
          </p:cNvSpPr>
          <p:nvPr>
            <p:ph type="title"/>
          </p:nvPr>
        </p:nvSpPr>
        <p:spPr>
          <a:xfrm>
            <a:off x="152400" y="16041"/>
            <a:ext cx="12039600" cy="946671"/>
          </a:xfrm>
        </p:spPr>
        <p:txBody>
          <a:bodyPr>
            <a:noAutofit/>
          </a:bodyPr>
          <a:lstStyle/>
          <a:p>
            <a:pPr algn="ctr"/>
            <a:r>
              <a:rPr lang="en-US" b="1" dirty="0">
                <a:solidFill>
                  <a:schemeClr val="accent2"/>
                </a:solidFill>
              </a:rPr>
              <a:t>Initial </a:t>
            </a:r>
            <a:r>
              <a:rPr lang="en-US" b="1" dirty="0" smtClean="0">
                <a:solidFill>
                  <a:schemeClr val="accent2"/>
                </a:solidFill>
              </a:rPr>
              <a:t>management </a:t>
            </a:r>
            <a:r>
              <a:rPr lang="en-US" b="1" dirty="0">
                <a:solidFill>
                  <a:schemeClr val="accent2"/>
                </a:solidFill>
              </a:rPr>
              <a:t>of suspected anaphylaxis </a:t>
            </a:r>
            <a:r>
              <a:rPr lang="en-US" b="1" dirty="0" smtClean="0">
                <a:solidFill>
                  <a:schemeClr val="accent2"/>
                </a:solidFill>
              </a:rPr>
              <a:t>case</a:t>
            </a:r>
            <a:endParaRPr lang="en-US" b="1" dirty="0">
              <a:solidFill>
                <a:schemeClr val="accent2"/>
              </a:solidFill>
            </a:endParaRPr>
          </a:p>
        </p:txBody>
      </p:sp>
    </p:spTree>
    <p:extLst>
      <p:ext uri="{BB962C8B-B14F-4D97-AF65-F5344CB8AC3E}">
        <p14:creationId xmlns:p14="http://schemas.microsoft.com/office/powerpoint/2010/main" val="37172496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279</TotalTime>
  <Words>1769</Words>
  <Application>Microsoft Office PowerPoint</Application>
  <PresentationFormat>Custom</PresentationFormat>
  <Paragraphs>202</Paragraphs>
  <Slides>24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Bell MT</vt:lpstr>
      <vt:lpstr>Mangal</vt:lpstr>
      <vt:lpstr>Times New Roman</vt:lpstr>
      <vt:lpstr>Office Theme</vt:lpstr>
      <vt:lpstr>PowerPoint Presentation</vt:lpstr>
      <vt:lpstr>PowerPoint Presentation</vt:lpstr>
      <vt:lpstr>Signs and symptoms of Anaphylaxis</vt:lpstr>
      <vt:lpstr>Signs and symptoms of Anaphylaxis</vt:lpstr>
      <vt:lpstr>Recognising Anaphylaxis </vt:lpstr>
      <vt:lpstr>Differentiating anaphylaxis from fainting/syncope</vt:lpstr>
      <vt:lpstr>Differences between Anaphylaxis, Breath holding spell, Convulsion </vt:lpstr>
      <vt:lpstr>Initial management of suspected anaphylaxis case</vt:lpstr>
      <vt:lpstr>Initial management of suspected anaphylaxis case</vt:lpstr>
      <vt:lpstr>Treatment at the health facility</vt:lpstr>
      <vt:lpstr>PowerPoint Presentation</vt:lpstr>
      <vt:lpstr>Suspecting Anaphylaxis</vt:lpstr>
      <vt:lpstr>Estimated burden of Anaphylaxis cases  in India</vt:lpstr>
      <vt:lpstr>Intramuscular administration of adrenaline</vt:lpstr>
      <vt:lpstr>Steps for administration of injection Adrenaline</vt:lpstr>
      <vt:lpstr>Steps for administration of injection Adrenaline</vt:lpstr>
      <vt:lpstr>Gradations on 1 ml (tuberculin) syringe</vt:lpstr>
      <vt:lpstr>Markings of age appropriate dosage of adrenaline in mL (tuberculin syringes) and equivalent volume in units (insulin syringes) </vt:lpstr>
      <vt:lpstr>Steps for administration of injection Adrenaline</vt:lpstr>
      <vt:lpstr>Immediate transportation to health facility</vt:lpstr>
      <vt:lpstr>Points to remember  (1)</vt:lpstr>
      <vt:lpstr>Points to remember (2)</vt:lpstr>
      <vt:lpstr>Summary</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Shubhneet</dc:creator>
  <cp:lastModifiedBy>Dr.Anil kumar</cp:lastModifiedBy>
  <cp:revision>86</cp:revision>
  <dcterms:created xsi:type="dcterms:W3CDTF">2018-10-01T16:36:26Z</dcterms:created>
  <dcterms:modified xsi:type="dcterms:W3CDTF">2018-12-20T07:00:37Z</dcterms:modified>
</cp:coreProperties>
</file>

<file path=docProps/thumbnail.jpeg>
</file>